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42882-9A85-46BB-8655-3EAEBBD83694}" v="2" dt="2026-03-12T08:10:01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67190" autoAdjust="0"/>
  </p:normalViewPr>
  <p:slideViewPr>
    <p:cSldViewPr snapToGrid="0" snapToObjects="1">
      <p:cViewPr varScale="1">
        <p:scale>
          <a:sx n="71" d="100"/>
          <a:sy n="71" d="100"/>
        </p:scale>
        <p:origin x="1109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 Lorenz" userId="a1b4ab6dbded5932" providerId="LiveId" clId="{9FECCDC5-FBB3-4D9D-B0BD-BF5C20732C28}"/>
    <pc:docChg chg="modSld">
      <pc:chgData name="Stephan Lorenz" userId="a1b4ab6dbded5932" providerId="LiveId" clId="{9FECCDC5-FBB3-4D9D-B0BD-BF5C20732C28}" dt="2026-03-12T08:23:00.393" v="29"/>
      <pc:docMkLst>
        <pc:docMk/>
      </pc:docMkLst>
      <pc:sldChg chg="modSp">
        <pc:chgData name="Stephan Lorenz" userId="a1b4ab6dbded5932" providerId="LiveId" clId="{9FECCDC5-FBB3-4D9D-B0BD-BF5C20732C28}" dt="2026-03-12T08:08:05.645" v="0"/>
        <pc:sldMkLst>
          <pc:docMk/>
          <pc:sldMk cId="0" sldId="258"/>
        </pc:sldMkLst>
        <pc:spChg chg="mod">
          <ac:chgData name="Stephan Lorenz" userId="a1b4ab6dbded5932" providerId="LiveId" clId="{9FECCDC5-FBB3-4D9D-B0BD-BF5C20732C28}" dt="2026-03-12T08:08:05.645" v="0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Stephan Lorenz" userId="a1b4ab6dbded5932" providerId="LiveId" clId="{9FECCDC5-FBB3-4D9D-B0BD-BF5C20732C28}" dt="2026-03-12T08:10:01.522" v="4"/>
        <pc:sldMkLst>
          <pc:docMk/>
          <pc:sldMk cId="0" sldId="259"/>
        </pc:sldMkLst>
        <pc:spChg chg="mod">
          <ac:chgData name="Stephan Lorenz" userId="a1b4ab6dbded5932" providerId="LiveId" clId="{9FECCDC5-FBB3-4D9D-B0BD-BF5C20732C28}" dt="2026-03-12T08:10:01.522" v="4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Stephan Lorenz" userId="a1b4ab6dbded5932" providerId="LiveId" clId="{9FECCDC5-FBB3-4D9D-B0BD-BF5C20732C28}" dt="2026-03-12T08:23:00.393" v="29"/>
        <pc:sldMkLst>
          <pc:docMk/>
          <pc:sldMk cId="0" sldId="261"/>
        </pc:sldMkLst>
        <pc:spChg chg="mod">
          <ac:chgData name="Stephan Lorenz" userId="a1b4ab6dbded5932" providerId="LiveId" clId="{9FECCDC5-FBB3-4D9D-B0BD-BF5C20732C28}" dt="2026-03-12T08:23:00.393" v="29"/>
          <ac:spMkLst>
            <pc:docMk/>
            <pc:sldMk cId="0" sldId="261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90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</a:t>
            </a:r>
          </a:p>
          <a:p>
            <a:r>
              <a:rPr lang="de-DE" dirty="0"/>
              <a:t>Sehr geehrte Damen und Herren, liebe Kolleginnen und Kollegen.</a:t>
            </a:r>
            <a:br>
              <a:rPr lang="de-DE" dirty="0"/>
            </a:br>
            <a:r>
              <a:rPr lang="de-DE" dirty="0"/>
              <a:t>Vielen Dank für die Möglichkeit, heute unsere Gedanken zur zukünftigen Entwicklung der Bienenzucht in Österreich vorzustellen.</a:t>
            </a:r>
          </a:p>
          <a:p>
            <a:endParaRPr lang="de-DE" dirty="0"/>
          </a:p>
          <a:p>
            <a:r>
              <a:rPr lang="de-DE" dirty="0"/>
              <a:t>Mein Name ist ……….und gemeinsam mit ………. möchten wir als zukünftige Zuchtreferenten dazu beitragen, die Zuchtarbeit in Österreich weiterzuentwickeln.</a:t>
            </a:r>
          </a:p>
          <a:p>
            <a:endParaRPr lang="de-DE" dirty="0"/>
          </a:p>
          <a:p>
            <a:r>
              <a:rPr lang="de-DE" dirty="0"/>
              <a:t>Uns geht es dabei vor allem um drei Punkte:</a:t>
            </a:r>
            <a:br>
              <a:rPr lang="de-DE" dirty="0"/>
            </a:br>
            <a:r>
              <a:rPr lang="de-DE" dirty="0"/>
              <a:t>mehr Zusammenarbeit, bessere Sichtbarkeit der Zuchtarbeit und einen einfacheren Zugang für neue Züchter.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</a:t>
            </a:r>
          </a:p>
          <a:p>
            <a:r>
              <a:rPr lang="de-DE" dirty="0"/>
              <a:t>Österreich hat eine sehr starke Tradition in der Bienenzucht.</a:t>
            </a:r>
            <a:br>
              <a:rPr lang="de-DE" dirty="0"/>
            </a:br>
            <a:r>
              <a:rPr lang="de-DE" dirty="0"/>
              <a:t>Viele engagierte Züchter leisten hervorragende Arbeit.</a:t>
            </a:r>
          </a:p>
          <a:p>
            <a:endParaRPr lang="de-DE" dirty="0"/>
          </a:p>
          <a:p>
            <a:r>
              <a:rPr lang="de-DE" dirty="0"/>
              <a:t>viele engagierte Zuchtverbände</a:t>
            </a:r>
          </a:p>
          <a:p>
            <a:r>
              <a:rPr lang="de-DE" dirty="0"/>
              <a:t>zahlreiche Belegstellen</a:t>
            </a:r>
          </a:p>
          <a:p>
            <a:r>
              <a:rPr lang="de-DE" dirty="0"/>
              <a:t>große genetische Qualität </a:t>
            </a:r>
          </a:p>
          <a:p>
            <a:r>
              <a:rPr lang="de-DE" dirty="0"/>
              <a:t>internationale Reputation</a:t>
            </a:r>
          </a:p>
          <a:p>
            <a:endParaRPr lang="de-DE" dirty="0"/>
          </a:p>
          <a:p>
            <a:r>
              <a:rPr lang="de-DE" dirty="0"/>
              <a:t>Gleichzeitig sehen wir aber auch, dass diese Struktur für Außenstehende oft schwer überschaubar ist.</a:t>
            </a:r>
          </a:p>
          <a:p>
            <a:endParaRPr lang="de-DE" dirty="0"/>
          </a:p>
          <a:p>
            <a:r>
              <a:rPr lang="de-DE" dirty="0"/>
              <a:t>Informationen sind verstreut</a:t>
            </a:r>
          </a:p>
          <a:p>
            <a:r>
              <a:rPr lang="de-DE" dirty="0"/>
              <a:t>Einstieg für neue Züchter oft unklar</a:t>
            </a:r>
          </a:p>
          <a:p>
            <a:r>
              <a:rPr lang="de-DE" dirty="0"/>
              <a:t>Belegstellen teilweise wenig sichtbar</a:t>
            </a:r>
          </a:p>
          <a:p>
            <a:r>
              <a:rPr lang="de-DE" dirty="0"/>
              <a:t>wenig Austausch zwischen Verbänden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</a:t>
            </a:r>
          </a:p>
          <a:p>
            <a:r>
              <a:rPr lang="de-DE" dirty="0"/>
              <a:t>Unsere Vision ist eine stärker vernetzte Zuchtlandschaft in Österreich.</a:t>
            </a:r>
          </a:p>
          <a:p>
            <a:endParaRPr lang="de-DE" dirty="0"/>
          </a:p>
          <a:p>
            <a:r>
              <a:rPr lang="de-DE" dirty="0"/>
              <a:t>Zusammenarbeit der Zuchtverbände stärken</a:t>
            </a:r>
          </a:p>
          <a:p>
            <a:r>
              <a:rPr lang="de-DE" dirty="0"/>
              <a:t>Einstieg in die Zucht erleichtern</a:t>
            </a:r>
          </a:p>
          <a:p>
            <a:r>
              <a:rPr lang="de-DE" dirty="0"/>
              <a:t>Belegstellen sichtbarer machen</a:t>
            </a:r>
          </a:p>
          <a:p>
            <a:r>
              <a:rPr lang="de-DE" dirty="0"/>
              <a:t>neue Züchter gewinnen</a:t>
            </a:r>
          </a:p>
          <a:p>
            <a:endParaRPr lang="de-DE" dirty="0"/>
          </a:p>
          <a:p>
            <a:r>
              <a:rPr lang="de-DE" dirty="0"/>
              <a:t>Wir sehen unsere Aufgabe nicht darin, Strukturen zu verändern, sondern darin, bestehende Strukturen besser zu verbinden.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</a:t>
            </a:r>
          </a:p>
          <a:p>
            <a:r>
              <a:rPr lang="de-DE" dirty="0"/>
              <a:t>Ein wichtiger Punkt ist der Zugang zur Zucht.</a:t>
            </a:r>
          </a:p>
          <a:p>
            <a:r>
              <a:rPr lang="de-DE" dirty="0"/>
              <a:t>Viele Imker stellen Fragen wie:</a:t>
            </a:r>
          </a:p>
          <a:p>
            <a:r>
              <a:rPr lang="de-DE" dirty="0"/>
              <a:t>Wo beginne ich mit Zucht?</a:t>
            </a:r>
          </a:p>
          <a:p>
            <a:r>
              <a:rPr lang="de-DE" dirty="0"/>
              <a:t>Welche Belegstellen gibt es?</a:t>
            </a:r>
          </a:p>
          <a:p>
            <a:r>
              <a:rPr lang="de-DE" dirty="0"/>
              <a:t>Wer ist Ansprechpartner?</a:t>
            </a:r>
          </a:p>
          <a:p>
            <a:endParaRPr lang="de-DE" dirty="0"/>
          </a:p>
          <a:p>
            <a:r>
              <a:rPr lang="de-DE" dirty="0"/>
              <a:t>Zucht soll kein kompliziertes Spezialthema sein, sondern ein offener Bereich für interessierte Imkerinnen und Imker.</a:t>
            </a:r>
          </a:p>
          <a:p>
            <a:endParaRPr lang="de-DE" dirty="0"/>
          </a:p>
          <a:p>
            <a:r>
              <a:rPr lang="de-DE" dirty="0"/>
              <a:t>klarere Information</a:t>
            </a:r>
          </a:p>
          <a:p>
            <a:r>
              <a:rPr lang="de-DE" dirty="0"/>
              <a:t>bessere Kommunikation</a:t>
            </a:r>
          </a:p>
          <a:p>
            <a:r>
              <a:rPr lang="de-DE" dirty="0"/>
              <a:t>zentrale Übersicht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</a:t>
            </a:r>
          </a:p>
          <a:p>
            <a:r>
              <a:rPr lang="de-DE" dirty="0"/>
              <a:t>Wir haben uns angesehen, wo überall in Österreich Belegstellen existieren.</a:t>
            </a:r>
          </a:p>
          <a:p>
            <a:endParaRPr lang="de-DE" dirty="0"/>
          </a:p>
          <a:p>
            <a:r>
              <a:rPr lang="de-DE" dirty="0"/>
              <a:t>Carnica</a:t>
            </a:r>
          </a:p>
          <a:p>
            <a:r>
              <a:rPr lang="de-DE" dirty="0"/>
              <a:t>Dunkle Biene</a:t>
            </a:r>
          </a:p>
          <a:p>
            <a:r>
              <a:rPr lang="de-DE" dirty="0" err="1"/>
              <a:t>Buckfast</a:t>
            </a:r>
            <a:endParaRPr lang="de-DE" dirty="0"/>
          </a:p>
          <a:p>
            <a:r>
              <a:rPr lang="de-DE" dirty="0"/>
              <a:t>verschiedene Zuchtverbände</a:t>
            </a:r>
          </a:p>
          <a:p>
            <a:r>
              <a:rPr lang="de-DE" dirty="0"/>
              <a:t>Unser Ziel ist es, diese Informationen zentral sichtbar zu machen.</a:t>
            </a:r>
          </a:p>
          <a:p>
            <a:endParaRPr lang="de-DE" dirty="0"/>
          </a:p>
          <a:p>
            <a:r>
              <a:rPr lang="de-DE" dirty="0"/>
              <a:t>Konkrete Idee:</a:t>
            </a:r>
          </a:p>
          <a:p>
            <a:r>
              <a:rPr lang="de-DE" b="1" dirty="0"/>
              <a:t>Karte auf der ÖIB-Website</a:t>
            </a:r>
            <a:endParaRPr lang="de-DE" dirty="0"/>
          </a:p>
          <a:p>
            <a:endParaRPr lang="de-DE" dirty="0"/>
          </a:p>
          <a:p>
            <a:r>
              <a:rPr lang="de-DE" dirty="0"/>
              <a:t>Überblick über ganz Österreich</a:t>
            </a:r>
          </a:p>
          <a:p>
            <a:r>
              <a:rPr lang="de-DE" dirty="0"/>
              <a:t>leichter Zugang für Imker</a:t>
            </a:r>
          </a:p>
          <a:p>
            <a:r>
              <a:rPr lang="de-DE" dirty="0"/>
              <a:t>Transparenz der Zuchtarbeit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</a:t>
            </a:r>
          </a:p>
          <a:p>
            <a:r>
              <a:rPr lang="de-DE" dirty="0"/>
              <a:t>Ein weiterer zentraler Punkt ist die Zusammenarbeit zwischen den Zuchtverbänden.</a:t>
            </a:r>
          </a:p>
          <a:p>
            <a:r>
              <a:rPr lang="de-DE" dirty="0"/>
              <a:t>Nicht Konkurrenz – sondern Kooperation.</a:t>
            </a:r>
          </a:p>
          <a:p>
            <a:endParaRPr lang="de-DE" dirty="0"/>
          </a:p>
          <a:p>
            <a:r>
              <a:rPr lang="de-DE" dirty="0"/>
              <a:t>Erfahrungsaustausch</a:t>
            </a:r>
          </a:p>
          <a:p>
            <a:r>
              <a:rPr lang="de-DE" dirty="0"/>
              <a:t>gegenseitiges Lernen</a:t>
            </a:r>
          </a:p>
          <a:p>
            <a:r>
              <a:rPr lang="de-DE" dirty="0"/>
              <a:t>gemeinsame Herausforderungen</a:t>
            </a:r>
          </a:p>
          <a:p>
            <a:r>
              <a:rPr lang="de-DE" dirty="0"/>
              <a:t>Gerade bei Themen wie Varroa, Anpassung an Klima oder Zuchtmethoden profitieren wir enorm vom Austausch.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</a:t>
            </a:r>
          </a:p>
          <a:p>
            <a:r>
              <a:rPr lang="de-DE" dirty="0"/>
              <a:t>Deshalb möchten wir einen konkreten Vorschlag machen.</a:t>
            </a:r>
          </a:p>
          <a:p>
            <a:endParaRPr lang="de-DE" b="1" dirty="0"/>
          </a:p>
          <a:p>
            <a:r>
              <a:rPr lang="de-DE" b="1" dirty="0"/>
              <a:t>Österreichweite Züchtertagung</a:t>
            </a:r>
            <a:endParaRPr lang="de-DE" dirty="0"/>
          </a:p>
          <a:p>
            <a:endParaRPr lang="de-DE" dirty="0"/>
          </a:p>
          <a:p>
            <a:r>
              <a:rPr lang="de-DE" dirty="0"/>
              <a:t>Teilnehmer:</a:t>
            </a:r>
          </a:p>
          <a:p>
            <a:r>
              <a:rPr lang="de-DE" dirty="0"/>
              <a:t>Zuchtverbände</a:t>
            </a:r>
          </a:p>
          <a:p>
            <a:r>
              <a:rPr lang="de-DE" dirty="0" err="1"/>
              <a:t>Zuchtobleute</a:t>
            </a:r>
            <a:endParaRPr lang="de-DE" dirty="0"/>
          </a:p>
          <a:p>
            <a:r>
              <a:rPr lang="de-DE" dirty="0"/>
              <a:t>Belegstellenleiter</a:t>
            </a:r>
          </a:p>
          <a:p>
            <a:r>
              <a:rPr lang="de-DE" dirty="0"/>
              <a:t>interessierte Züchter</a:t>
            </a:r>
          </a:p>
          <a:p>
            <a:endParaRPr lang="de-DE" dirty="0"/>
          </a:p>
          <a:p>
            <a:r>
              <a:rPr lang="de-DE" dirty="0"/>
              <a:t>Ziele:</a:t>
            </a:r>
          </a:p>
          <a:p>
            <a:r>
              <a:rPr lang="de-DE" dirty="0"/>
              <a:t>Austausch</a:t>
            </a:r>
          </a:p>
          <a:p>
            <a:r>
              <a:rPr lang="de-DE" dirty="0"/>
              <a:t>Diskussion von Zuchtzielen</a:t>
            </a:r>
          </a:p>
          <a:p>
            <a:r>
              <a:rPr lang="de-DE" dirty="0"/>
              <a:t>gemeinsame Themen</a:t>
            </a:r>
          </a:p>
          <a:p>
            <a:r>
              <a:rPr lang="de-DE" dirty="0"/>
              <a:t>Wir sehen das nicht als einmalige Veranstaltung, sondern als möglichen regelmäßigen Treffpunkt.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</a:t>
            </a:r>
          </a:p>
          <a:p>
            <a:r>
              <a:rPr lang="de-DE" dirty="0"/>
              <a:t>Was wollen wir konkret machen?</a:t>
            </a:r>
          </a:p>
          <a:p>
            <a:endParaRPr lang="de-DE" dirty="0"/>
          </a:p>
          <a:p>
            <a:r>
              <a:rPr lang="de-DE" dirty="0"/>
              <a:t>Belegstellen erheben</a:t>
            </a:r>
            <a:br>
              <a:rPr lang="de-DE" dirty="0"/>
            </a:br>
            <a:r>
              <a:rPr lang="de-DE" dirty="0"/>
              <a:t>Übersicht auf ÖIB-Webseite erstellen</a:t>
            </a:r>
            <a:br>
              <a:rPr lang="de-DE" dirty="0"/>
            </a:br>
            <a:r>
              <a:rPr lang="de-DE" dirty="0"/>
              <a:t>Austausch mit allen Zuchtverbänden</a:t>
            </a:r>
            <a:br>
              <a:rPr lang="de-DE" dirty="0"/>
            </a:br>
            <a:r>
              <a:rPr lang="de-DE" dirty="0"/>
              <a:t>Vorbereitung einer Züchtertagung</a:t>
            </a:r>
            <a:br>
              <a:rPr lang="de-DE" dirty="0"/>
            </a:br>
            <a:r>
              <a:rPr lang="de-DE" dirty="0"/>
              <a:t>Kommunikation über Bienen Aktuell</a:t>
            </a:r>
          </a:p>
          <a:p>
            <a:endParaRPr lang="de-DE" dirty="0"/>
          </a:p>
          <a:p>
            <a:r>
              <a:rPr lang="de-DE" dirty="0"/>
              <a:t>Unser Ziel ist es, die vorhandene Arbeit sichtbar zu machen und neue Impulse zu geben.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Zusammenfassend geht es uns um drei Dinge:</a:t>
            </a:r>
          </a:p>
          <a:p>
            <a:endParaRPr lang="de-DE" dirty="0"/>
          </a:p>
          <a:p>
            <a:r>
              <a:rPr lang="de-DE" dirty="0"/>
              <a:t>mehr Sichtbarkeit</a:t>
            </a:r>
          </a:p>
          <a:p>
            <a:r>
              <a:rPr lang="de-DE" dirty="0"/>
              <a:t>mehr Zusammenarbeit</a:t>
            </a:r>
          </a:p>
          <a:p>
            <a:r>
              <a:rPr lang="de-DE" dirty="0"/>
              <a:t>mehr Zugang zur Zucht</a:t>
            </a:r>
          </a:p>
          <a:p>
            <a:endParaRPr lang="de-DE" dirty="0"/>
          </a:p>
          <a:p>
            <a:r>
              <a:rPr lang="de-DE" dirty="0"/>
              <a:t>Wir sind überzeugt, dass Österreich eine sehr starke Zuchtbasis hat – und dass wir diese gemeinsam weiterentwickeln können.</a:t>
            </a:r>
          </a:p>
          <a:p>
            <a:endParaRPr lang="de-DE" dirty="0"/>
          </a:p>
          <a:p>
            <a:r>
              <a:rPr lang="de-DE" dirty="0"/>
              <a:t>Vielen Dank für Ihre Aufmerksamkeit.</a:t>
            </a:r>
            <a:br>
              <a:rPr lang="de-DE" dirty="0"/>
            </a:br>
            <a:r>
              <a:rPr lang="de-DE" dirty="0"/>
              <a:t>Wir freuen uns über Ihre Fragen und Anregungen.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0" y="6601968"/>
            <a:ext cx="12191695" cy="256032"/>
          </a:xfrm>
          <a:prstGeom prst="rect">
            <a:avLst/>
          </a:prstGeom>
          <a:solidFill>
            <a:srgbClr val="1E3A33"/>
          </a:solidFill>
          <a:ln w="12700">
            <a:solidFill>
              <a:srgbClr val="1E3A3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411480" y="6624828"/>
            <a:ext cx="29260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E9D6A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Zuchtreferenten Österreich</a:t>
            </a:r>
            <a:endParaRPr lang="en-US" sz="9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92824"/>
            <a:ext cx="274320" cy="1371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E9D6A3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92824"/>
            <a:ext cx="274320" cy="1371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E9D6A3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64592"/>
            <a:ext cx="12191695" cy="5623560"/>
          </a:xfrm>
          <a:prstGeom prst="rect">
            <a:avLst/>
          </a:prstGeom>
          <a:solidFill>
            <a:srgbClr val="1E3A33"/>
          </a:solidFill>
          <a:ln w="12700">
            <a:solidFill>
              <a:srgbClr val="1E3A33"/>
            </a:solidFill>
            <a:prstDash val="solid"/>
          </a:ln>
        </p:spPr>
        <p:txBody>
          <a:bodyPr/>
          <a:lstStyle/>
          <a:p>
            <a:endParaRPr lang="de-DE" dirty="0"/>
          </a:p>
        </p:txBody>
      </p:sp>
      <p:sp>
        <p:nvSpPr>
          <p:cNvPr id="3" name="Shape 1"/>
          <p:cNvSpPr/>
          <p:nvPr/>
        </p:nvSpPr>
        <p:spPr>
          <a:xfrm>
            <a:off x="658368" y="713232"/>
            <a:ext cx="1664208" cy="310896"/>
          </a:xfrm>
          <a:prstGeom prst="roundRect">
            <a:avLst>
              <a:gd name="adj" fmla="val 17647"/>
            </a:avLst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786384" y="786384"/>
            <a:ext cx="13716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de-DE" sz="1000" dirty="0"/>
              <a:t>Generalversammlung 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658368" y="1298448"/>
            <a:ext cx="59436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Zucht in Österreich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gemeinsam weiterentwickeln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685800" y="2999232"/>
            <a:ext cx="5303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7EFEA"/>
                </a:solidFill>
              </a:rPr>
              <a:t>Schwerpunkte für die künftige Arbeit als Zuchtreferenten: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E7EFEA"/>
                </a:solidFill>
              </a:rPr>
              <a:t>Zugang erleichtern · Belegstellen sichtbar machen · Zusammenarbeit stärken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946672" y="3986784"/>
            <a:ext cx="4219687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F3E9C8"/>
                </a:solidFill>
              </a:rPr>
              <a:t>Jakob Mayerhofer &amp; Stephan Lorenz</a:t>
            </a:r>
            <a:endParaRPr lang="en-US" sz="1450" dirty="0"/>
          </a:p>
          <a:p>
            <a:pPr marL="0" indent="0">
              <a:buNone/>
            </a:pPr>
            <a:r>
              <a:rPr lang="en-US" sz="1450" dirty="0">
                <a:solidFill>
                  <a:srgbClr val="F3E9C8"/>
                </a:solidFill>
              </a:rPr>
              <a:t>Generalversammlung des Österreichischen Imkerbundes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7452360" y="932688"/>
            <a:ext cx="3886200" cy="4370832"/>
          </a:xfrm>
          <a:prstGeom prst="roundRect">
            <a:avLst>
              <a:gd name="adj" fmla="val 2824"/>
            </a:avLst>
          </a:prstGeom>
          <a:solidFill>
            <a:srgbClr val="F8F6F1"/>
          </a:solidFill>
          <a:ln w="12700">
            <a:solidFill>
              <a:srgbClr val="E2D8C1"/>
            </a:solidFill>
            <a:prstDash val="solid"/>
          </a:ln>
        </p:spPr>
        <p:txBody>
          <a:bodyPr/>
          <a:lstStyle/>
          <a:p>
            <a:endParaRPr lang="de-DE" dirty="0"/>
          </a:p>
        </p:txBody>
      </p:sp>
      <p:sp>
        <p:nvSpPr>
          <p:cNvPr id="10" name="Text 7"/>
          <p:cNvSpPr/>
          <p:nvPr/>
        </p:nvSpPr>
        <p:spPr>
          <a:xfrm>
            <a:off x="7863840" y="3840480"/>
            <a:ext cx="2926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3A33"/>
                </a:solidFill>
              </a:rPr>
              <a:t>Ein gemeinsamer, österreichweit sichtbarer Zugang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E3A33"/>
                </a:solidFill>
              </a:rPr>
              <a:t>zur Zucht stärkt Qualität, Beteiligung und Zukunftsfähigkeit.</a:t>
            </a:r>
            <a:endParaRPr lang="en-US" sz="13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92824"/>
            <a:ext cx="274320" cy="1371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E9D6A3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1</a:t>
            </a:fld>
            <a:endParaRPr lang="en-US"/>
          </a:p>
        </p:txBody>
      </p:sp>
      <p:pic>
        <p:nvPicPr>
          <p:cNvPr id="16" name="Grafik 15" descr="Ein Bild, das Wirbellose, Clipart, Darstellung enthält.&#10;&#10;KI-generierte Inhalte können fehlerhaft sein.">
            <a:extLst>
              <a:ext uri="{FF2B5EF4-FFF2-40B4-BE49-F238E27FC236}">
                <a16:creationId xmlns:a16="http://schemas.microsoft.com/office/drawing/2014/main" id="{1769B672-10AE-2BD1-2E5D-98B2A7547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2222" y="1147596"/>
            <a:ext cx="1589315" cy="25831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58368" y="256032"/>
            <a:ext cx="1554480" cy="274320"/>
          </a:xfrm>
          <a:prstGeom prst="roundRect">
            <a:avLst>
              <a:gd name="adj" fmla="val 20000"/>
            </a:avLst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786384" y="297180"/>
            <a:ext cx="1280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Ausgangslage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566928"/>
            <a:ext cx="8046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E3A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Warum wir jetzt handeln sollten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3444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C63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Der Einstieg in die Zucht ist wertvoll – aber oft noch zu wenig sichtbar, zu wenig erklärt und zu wenig vernetzt.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731520" y="1783080"/>
            <a:ext cx="356616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E9D6A3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7" name="Shape 5"/>
          <p:cNvSpPr/>
          <p:nvPr/>
        </p:nvSpPr>
        <p:spPr>
          <a:xfrm>
            <a:off x="731520" y="1783080"/>
            <a:ext cx="109728" cy="1417320"/>
          </a:xfrm>
          <a:prstGeom prst="rect">
            <a:avLst/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6"/>
          <p:cNvSpPr/>
          <p:nvPr/>
        </p:nvSpPr>
        <p:spPr>
          <a:xfrm>
            <a:off x="987552" y="1984248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3A33"/>
                </a:solidFill>
              </a:rPr>
              <a:t>Einstieg wirkt oft unnötig kompliziert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87552" y="2350008"/>
            <a:ext cx="3200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202020"/>
                </a:solidFill>
              </a:rPr>
              <a:t>Viele Imkerinnen und Imker wissen nicht, welche Schritte für den Einstieg sinnvoll sind, welche Ansprechpartner zuständig sind oder wie der Zugang zu Belegstellen konkret funktioniert.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462272" y="1783080"/>
            <a:ext cx="342900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7E0DC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1" name="Shape 9"/>
          <p:cNvSpPr/>
          <p:nvPr/>
        </p:nvSpPr>
        <p:spPr>
          <a:xfrm>
            <a:off x="4462272" y="1783080"/>
            <a:ext cx="109728" cy="1417320"/>
          </a:xfrm>
          <a:prstGeom prst="rect">
            <a:avLst/>
          </a:prstGeom>
          <a:solidFill>
            <a:srgbClr val="1E3A33"/>
          </a:solidFill>
          <a:ln w="12700">
            <a:solidFill>
              <a:srgbClr val="1E3A3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10"/>
          <p:cNvSpPr/>
          <p:nvPr/>
        </p:nvSpPr>
        <p:spPr>
          <a:xfrm>
            <a:off x="4718304" y="1984248"/>
            <a:ext cx="3063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3A33"/>
                </a:solidFill>
              </a:rPr>
              <a:t>Belegstellen sind nicht zentral sichtbar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718304" y="2350008"/>
            <a:ext cx="3063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202020"/>
                </a:solidFill>
              </a:rPr>
              <a:t>Informationen liegen verteilt bei Verbänden, Belegstellen oder Einzelkontakten. Für Interessierte fehlt eine gebündelte, öffentlich gut auffindbare Übersicht.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8046720" y="1783080"/>
            <a:ext cx="338328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E9D6A3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5" name="Shape 13"/>
          <p:cNvSpPr/>
          <p:nvPr/>
        </p:nvSpPr>
        <p:spPr>
          <a:xfrm>
            <a:off x="8046720" y="1783080"/>
            <a:ext cx="109728" cy="1417320"/>
          </a:xfrm>
          <a:prstGeom prst="rect">
            <a:avLst/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Text 14"/>
          <p:cNvSpPr/>
          <p:nvPr/>
        </p:nvSpPr>
        <p:spPr>
          <a:xfrm>
            <a:off x="8302752" y="1984248"/>
            <a:ext cx="3017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3A33"/>
                </a:solidFill>
              </a:rPr>
              <a:t>Zusammenarbeit kann stärker gebündelt werden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302752" y="2350008"/>
            <a:ext cx="30175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202020"/>
                </a:solidFill>
              </a:rPr>
              <a:t>Österreich verfügt über engagierte Verbände und Züchter. Mehr gemeinsame Kommunikation und Abstimmung erhöht jedoch die Reichweite und Wirkung für alle.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749808" y="3657600"/>
            <a:ext cx="10698480" cy="2212848"/>
          </a:xfrm>
          <a:prstGeom prst="roundRect">
            <a:avLst>
              <a:gd name="adj" fmla="val 4132"/>
            </a:avLst>
          </a:prstGeom>
          <a:solidFill>
            <a:srgbClr val="FFFFFF"/>
          </a:solidFill>
          <a:ln w="12700">
            <a:solidFill>
              <a:srgbClr val="D9D2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9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8160" y="3840480"/>
            <a:ext cx="2743200" cy="164592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1005840" y="397764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3A33"/>
                </a:solidFill>
              </a:rPr>
              <a:t>Unsere Grundidee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1005840" y="4389120"/>
            <a:ext cx="6126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02020"/>
                </a:solidFill>
              </a:rPr>
              <a:t>Zucht soll in Österreich als gemeinsames, klar kommuniziertes Angebot sichtbar werden – mit einfachen Einstiegsinformationen, einer zentralen Übersicht aller Belegstellen und einer engeren Zusammenarbeit der Zuchtverbände.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8366760" y="4041648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D8A62A"/>
                </a:solidFill>
              </a:rPr>
              <a:t>Schwerpunkt 2026/27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8229600" y="4462272"/>
            <a:ext cx="22402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1E3A33"/>
                </a:solidFill>
              </a:rPr>
              <a:t>sichtbar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1E3A33"/>
                </a:solidFill>
              </a:rPr>
              <a:t>verständlich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1E3A33"/>
                </a:solidFill>
              </a:rPr>
              <a:t>verbindend</a:t>
            </a:r>
            <a:endParaRPr lang="en-US" sz="20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92824"/>
            <a:ext cx="274320" cy="1371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E9D6A3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58368" y="256032"/>
            <a:ext cx="1554480" cy="274320"/>
          </a:xfrm>
          <a:prstGeom prst="roundRect">
            <a:avLst>
              <a:gd name="adj" fmla="val 20000"/>
            </a:avLst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786384" y="297180"/>
            <a:ext cx="1280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Leitbild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566928"/>
            <a:ext cx="8046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E3A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Zucht in Österreich funktioniert nur gemeinsam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3444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C63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Unser Schwerpunkt ist nicht die Abgrenzung, sondern das Sichtbarmachen der gemeinsamen Stärke aller beteiligten Organisationen und Züchter.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731520" y="1737360"/>
            <a:ext cx="6583680" cy="434340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 w="12700">
            <a:solidFill>
              <a:srgbClr val="D9D2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5"/>
          <p:cNvSpPr/>
          <p:nvPr/>
        </p:nvSpPr>
        <p:spPr>
          <a:xfrm>
            <a:off x="960120" y="201168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3A33"/>
                </a:solidFill>
              </a:rPr>
              <a:t>Gemeinsames Zielbild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987552" y="2514600"/>
            <a:ext cx="5760720" cy="2240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niederschwelliger Zugang zur Zucht für interessierte Imkerinnen und Imker
</a:t>
            </a:r>
            <a:r>
              <a:rPr lang="en-US" sz="15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transparente, aktuelle Übersicht aller Belegstellen auf einen Blick
</a:t>
            </a:r>
            <a:r>
              <a:rPr lang="en-US" sz="15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sichtbare Zusammenarbeit der Zuchtverbände 
</a:t>
            </a:r>
            <a:r>
              <a:rPr lang="en-US" sz="15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de-DE" sz="1600" dirty="0"/>
              <a:t>Webinare zu Grundlagen und Fachthemen der Bienenzucht </a:t>
            </a:r>
            <a:r>
              <a:rPr lang="en-US" sz="15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
</a:t>
            </a:r>
            <a:r>
              <a:rPr lang="en-US" sz="15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regelmäßiger Austausch in einer österreichweiten Züchtertagung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498080" y="1737360"/>
            <a:ext cx="3886200" cy="4343400"/>
          </a:xfrm>
          <a:prstGeom prst="roundRect">
            <a:avLst>
              <a:gd name="adj" fmla="val 2353"/>
            </a:avLst>
          </a:prstGeom>
          <a:solidFill>
            <a:srgbClr val="FAF8F4"/>
          </a:solidFill>
          <a:ln w="12700">
            <a:solidFill>
              <a:srgbClr val="D9D2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8"/>
          <p:cNvSpPr/>
          <p:nvPr/>
        </p:nvSpPr>
        <p:spPr>
          <a:xfrm>
            <a:off x="7790688" y="2011680"/>
            <a:ext cx="1325880" cy="566928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E4DCC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1" name="Image 0" descr="/mnt/data/52bfdd22-0d50-48dc-af96-64ba735bb75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408" y="2163213"/>
            <a:ext cx="1234440" cy="263862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9217152" y="2011680"/>
            <a:ext cx="1325880" cy="566928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E4DCC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3" name="Image 1" descr="/mnt/data/1721cb49-371b-462e-b3a0-a038038ae83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937" y="2048256"/>
            <a:ext cx="1032309" cy="493776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7790688" y="2724912"/>
            <a:ext cx="1325880" cy="566928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E4DCC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5" name="Image 2" descr="/mnt/data/bdd36148-b592-4290-8a1b-b87db113a60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367" y="2761488"/>
            <a:ext cx="1014523" cy="493776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9217152" y="2724912"/>
            <a:ext cx="1325880" cy="566928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E4DCC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7" name="Image 3" descr="/mnt/data/a01f0355-8975-4fb7-b48f-625bceed575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2872" y="2949947"/>
            <a:ext cx="1234440" cy="116857"/>
          </a:xfrm>
          <a:prstGeom prst="rect">
            <a:avLst/>
          </a:prstGeom>
        </p:spPr>
      </p:pic>
      <p:sp>
        <p:nvSpPr>
          <p:cNvPr id="18" name="Shape 12"/>
          <p:cNvSpPr/>
          <p:nvPr/>
        </p:nvSpPr>
        <p:spPr>
          <a:xfrm>
            <a:off x="7790688" y="3438144"/>
            <a:ext cx="1325880" cy="566928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E4DCC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9" name="Image 4" descr="/mnt/data/a3a7ed3e-f665-462b-8a30-c1f9818d0f4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6408" y="3578955"/>
            <a:ext cx="1234440" cy="285305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9217152" y="3438144"/>
            <a:ext cx="1325880" cy="566928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E4DCC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1" name="Image 5" descr="/mnt/data/a7f4d52a-58d0-44f1-aabc-906071f3350c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2872" y="3604379"/>
            <a:ext cx="1234440" cy="234459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7726680" y="4389120"/>
            <a:ext cx="34290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3A33"/>
                </a:solidFill>
              </a:rPr>
              <a:t>Verbände, Belegstellen und Betriebe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E3A33"/>
                </a:solidFill>
              </a:rPr>
              <a:t>als sichtbare Partner einer gemeinsamen Zuchtkultur</a:t>
            </a:r>
            <a:endParaRPr lang="en-US" sz="1300" dirty="0"/>
          </a:p>
        </p:txBody>
      </p:sp>
      <p:sp>
        <p:nvSpPr>
          <p:cNvPr id="23" name="Text 15"/>
          <p:cNvSpPr/>
          <p:nvPr/>
        </p:nvSpPr>
        <p:spPr>
          <a:xfrm>
            <a:off x="7726680" y="5074920"/>
            <a:ext cx="3429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5C635D"/>
                </a:solidFill>
              </a:rPr>
              <a:t>Österreichweite Kommunikation statt Insellösungen</a:t>
            </a:r>
            <a:endParaRPr lang="en-US" sz="11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92824"/>
            <a:ext cx="274320" cy="1371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E9D6A3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58368" y="256032"/>
            <a:ext cx="1554480" cy="274320"/>
          </a:xfrm>
          <a:prstGeom prst="roundRect">
            <a:avLst>
              <a:gd name="adj" fmla="val 20000"/>
            </a:avLst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786384" y="297180"/>
            <a:ext cx="1280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Schwerpunkt 1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566928"/>
            <a:ext cx="8046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E3A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Den Einstieg in die Zucht einfacher machen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3444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C63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Zucht soll für interessierte Imker verständlich beginnen: mit klaren Informationen, konkreten Ansprechpartnern und sichtbaren nächsten Schritten.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731520" y="1828800"/>
            <a:ext cx="5074920" cy="4069080"/>
          </a:xfrm>
          <a:prstGeom prst="roundRect">
            <a:avLst>
              <a:gd name="adj" fmla="val 2247"/>
            </a:avLst>
          </a:prstGeom>
          <a:solidFill>
            <a:srgbClr val="FFFFFF"/>
          </a:solidFill>
          <a:ln w="12700">
            <a:solidFill>
              <a:srgbClr val="D9D2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5"/>
          <p:cNvSpPr/>
          <p:nvPr/>
        </p:nvSpPr>
        <p:spPr>
          <a:xfrm>
            <a:off x="987552" y="2084832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3A33"/>
                </a:solidFill>
              </a:rPr>
              <a:t>Was Einsteiger brauchen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987552" y="2578608"/>
            <a:ext cx="4480560" cy="2139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eine leicht auffindbare Erklärung: Wie starte ich in die </a:t>
            </a:r>
            <a:r>
              <a:rPr lang="en-US" sz="1550" dirty="0" err="1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Zucht</a:t>
            </a:r>
            <a:r>
              <a:rPr lang="en-US" sz="15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?</a:t>
            </a:r>
          </a:p>
          <a:p>
            <a:r>
              <a:rPr lang="en-US" sz="15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de-DE" sz="15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Den Nutzen und Wert der Zuchtarbeit in den Fokus stellen </a:t>
            </a:r>
            <a:r>
              <a:rPr lang="en-US" sz="15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
</a:t>
            </a:r>
            <a:r>
              <a:rPr lang="en-US" sz="15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klare Kontakte je Verband, Belegstelle oder Region
</a:t>
            </a:r>
            <a:r>
              <a:rPr lang="en-US" sz="15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ein verständliches Basisangebot für Schulung und Orientierung
</a:t>
            </a:r>
            <a:r>
              <a:rPr lang="en-US" sz="15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5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eine öffentliche Kommunikation, die nicht nur Insider erreicht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6126480" y="1828800"/>
            <a:ext cx="5303520" cy="4069080"/>
          </a:xfrm>
          <a:prstGeom prst="roundRect">
            <a:avLst>
              <a:gd name="adj" fmla="val 2247"/>
            </a:avLst>
          </a:prstGeom>
          <a:solidFill>
            <a:srgbClr val="FAF8F4"/>
          </a:solidFill>
          <a:ln w="12700">
            <a:solidFill>
              <a:srgbClr val="D9D2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6583680" y="2066544"/>
            <a:ext cx="3108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3A33"/>
                </a:solidFill>
              </a:rPr>
              <a:t>ÖIB-Website als zentraler Einstiegspunkt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6583680" y="2395728"/>
            <a:ext cx="4206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02020"/>
                </a:solidFill>
              </a:rPr>
              <a:t>• verständlicher Bereich „So starte ich in die Zucht“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202020"/>
                </a:solidFill>
              </a:rPr>
              <a:t>• direkte Links zu Verbänden und Belegstellen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202020"/>
                </a:solidFill>
              </a:rPr>
              <a:t>• einheitliche Erstinformation statt verstreuter Einzelinfos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6583680" y="3182112"/>
            <a:ext cx="4297680" cy="530352"/>
          </a:xfrm>
          <a:prstGeom prst="roundRect">
            <a:avLst>
              <a:gd name="adj" fmla="val 10345"/>
            </a:avLst>
          </a:prstGeom>
          <a:solidFill>
            <a:srgbClr val="FFFFFF"/>
          </a:solidFill>
          <a:ln w="12700">
            <a:solidFill>
              <a:srgbClr val="D7E0DC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Shape 11"/>
          <p:cNvSpPr/>
          <p:nvPr/>
        </p:nvSpPr>
        <p:spPr>
          <a:xfrm>
            <a:off x="6720840" y="3291840"/>
            <a:ext cx="384048" cy="292608"/>
          </a:xfrm>
          <a:prstGeom prst="roundRect">
            <a:avLst>
              <a:gd name="adj" fmla="val 9375"/>
            </a:avLst>
          </a:prstGeom>
          <a:solidFill>
            <a:srgbClr val="1E3A33"/>
          </a:solidFill>
          <a:ln w="12700">
            <a:solidFill>
              <a:srgbClr val="1E3A3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2"/>
          <p:cNvSpPr/>
          <p:nvPr/>
        </p:nvSpPr>
        <p:spPr>
          <a:xfrm>
            <a:off x="6821424" y="3346704"/>
            <a:ext cx="16459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1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7269480" y="3310128"/>
            <a:ext cx="3337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E3A33"/>
                </a:solidFill>
              </a:rPr>
              <a:t>Interesse wecken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6583680" y="3950208"/>
            <a:ext cx="4297680" cy="530352"/>
          </a:xfrm>
          <a:prstGeom prst="roundRect">
            <a:avLst>
              <a:gd name="adj" fmla="val 10345"/>
            </a:avLst>
          </a:prstGeom>
          <a:solidFill>
            <a:srgbClr val="FFFFFF"/>
          </a:solidFill>
          <a:ln w="12700">
            <a:solidFill>
              <a:srgbClr val="E9D6A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Shape 15"/>
          <p:cNvSpPr/>
          <p:nvPr/>
        </p:nvSpPr>
        <p:spPr>
          <a:xfrm>
            <a:off x="6720840" y="4059936"/>
            <a:ext cx="384048" cy="292608"/>
          </a:xfrm>
          <a:prstGeom prst="roundRect">
            <a:avLst>
              <a:gd name="adj" fmla="val 9375"/>
            </a:avLst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 16"/>
          <p:cNvSpPr/>
          <p:nvPr/>
        </p:nvSpPr>
        <p:spPr>
          <a:xfrm>
            <a:off x="6821424" y="4114800"/>
            <a:ext cx="16459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2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7269480" y="4078224"/>
            <a:ext cx="3337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E3A33"/>
                </a:solidFill>
              </a:rPr>
              <a:t>Einstieg erklären</a:t>
            </a:r>
            <a:endParaRPr lang="en-US" sz="1500" dirty="0"/>
          </a:p>
        </p:txBody>
      </p:sp>
      <p:sp>
        <p:nvSpPr>
          <p:cNvPr id="20" name="Shape 18"/>
          <p:cNvSpPr/>
          <p:nvPr/>
        </p:nvSpPr>
        <p:spPr>
          <a:xfrm>
            <a:off x="6583680" y="4718304"/>
            <a:ext cx="4297680" cy="530352"/>
          </a:xfrm>
          <a:prstGeom prst="roundRect">
            <a:avLst>
              <a:gd name="adj" fmla="val 10345"/>
            </a:avLst>
          </a:prstGeom>
          <a:solidFill>
            <a:srgbClr val="FFFFFF"/>
          </a:solidFill>
          <a:ln w="12700">
            <a:solidFill>
              <a:srgbClr val="D7E0DC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1" name="Shape 19"/>
          <p:cNvSpPr/>
          <p:nvPr/>
        </p:nvSpPr>
        <p:spPr>
          <a:xfrm>
            <a:off x="6720840" y="4828032"/>
            <a:ext cx="384048" cy="292608"/>
          </a:xfrm>
          <a:prstGeom prst="roundRect">
            <a:avLst>
              <a:gd name="adj" fmla="val 9375"/>
            </a:avLst>
          </a:prstGeom>
          <a:solidFill>
            <a:srgbClr val="1E3A33"/>
          </a:solidFill>
          <a:ln w="12700">
            <a:solidFill>
              <a:srgbClr val="1E3A3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20"/>
          <p:cNvSpPr/>
          <p:nvPr/>
        </p:nvSpPr>
        <p:spPr>
          <a:xfrm>
            <a:off x="6821424" y="4882896"/>
            <a:ext cx="164592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3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7269480" y="4846320"/>
            <a:ext cx="3337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E3A33"/>
                </a:solidFill>
              </a:rPr>
              <a:t>Anbindung sichern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6537960" y="5486400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5C635D"/>
                </a:solidFill>
              </a:rPr>
              <a:t>Vom Interesse zur ersten konkreten Beteiligung – klar, sichtbar und nachvollziehbar.</a:t>
            </a:r>
            <a:endParaRPr lang="en-US" sz="13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92824"/>
            <a:ext cx="274320" cy="1371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E9D6A3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58368" y="256032"/>
            <a:ext cx="1554480" cy="274320"/>
          </a:xfrm>
          <a:prstGeom prst="roundRect">
            <a:avLst>
              <a:gd name="adj" fmla="val 20000"/>
            </a:avLst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786384" y="297180"/>
            <a:ext cx="1280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Schwerpunkt 2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566928"/>
            <a:ext cx="8046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E3A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Alle Belegstellen sichtbar machen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3444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C63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Eine zentrale, aktuelle Übersicht auf der ÖIB-Website schafft Orientierung, Transparenz und niedrigere Einstiegshürden.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731520" y="1783080"/>
            <a:ext cx="5577840" cy="4160520"/>
          </a:xfrm>
          <a:prstGeom prst="roundRect">
            <a:avLst>
              <a:gd name="adj" fmla="val 2198"/>
            </a:avLst>
          </a:prstGeom>
          <a:solidFill>
            <a:srgbClr val="FFFFFF"/>
          </a:solidFill>
          <a:ln w="12700">
            <a:solidFill>
              <a:srgbClr val="D9D2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5"/>
          <p:cNvSpPr/>
          <p:nvPr/>
        </p:nvSpPr>
        <p:spPr>
          <a:xfrm>
            <a:off x="914400" y="4498848"/>
            <a:ext cx="3291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3A33"/>
                </a:solidFill>
              </a:rPr>
              <a:t>Vorschlag: Karte mit allen Belegstellen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914400" y="484632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202020"/>
                </a:solidFill>
              </a:rPr>
              <a:t>Öffentlich aufrufbar, leicht verständlich und laufend gepflegt – inklusive Standort, Kontaktdaten, Verband, Saisonhinweisen und weiterführenden Informationen.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6537960" y="1783080"/>
            <a:ext cx="4892040" cy="4160520"/>
          </a:xfrm>
          <a:prstGeom prst="roundRect">
            <a:avLst>
              <a:gd name="adj" fmla="val 2198"/>
            </a:avLst>
          </a:prstGeom>
          <a:solidFill>
            <a:srgbClr val="FAF8F4"/>
          </a:solidFill>
          <a:ln w="12700">
            <a:solidFill>
              <a:srgbClr val="D9D2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8"/>
          <p:cNvSpPr/>
          <p:nvPr/>
        </p:nvSpPr>
        <p:spPr>
          <a:xfrm>
            <a:off x="6812280" y="2029968"/>
            <a:ext cx="2194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3A33"/>
                </a:solidFill>
              </a:rPr>
              <a:t>Dafür braucht es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6821424" y="2468880"/>
            <a:ext cx="4251960" cy="1810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4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Erhebung aller Belegstellen in Österreich
</a:t>
            </a:r>
            <a:r>
              <a:rPr lang="en-US" sz="14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4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ein gemeinsames Datenblatt für die wichtigsten Informationen
</a:t>
            </a:r>
            <a:r>
              <a:rPr lang="en-US" sz="14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4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jährliche Aktualisierung durch Rückmeldung der Verbände
</a:t>
            </a:r>
            <a:r>
              <a:rPr lang="en-US" sz="14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4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Pflege der gebündelten Übersicht über die ÖIB-Plattform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6812280" y="4800600"/>
            <a:ext cx="4206240" cy="749808"/>
          </a:xfrm>
          <a:prstGeom prst="roundRect">
            <a:avLst>
              <a:gd name="adj" fmla="val 7317"/>
            </a:avLst>
          </a:prstGeom>
          <a:solidFill>
            <a:srgbClr val="1E3A33"/>
          </a:solidFill>
          <a:ln w="12700">
            <a:solidFill>
              <a:srgbClr val="1E3A3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1"/>
          <p:cNvSpPr/>
          <p:nvPr/>
        </p:nvSpPr>
        <p:spPr>
          <a:xfrm>
            <a:off x="7022592" y="4956048"/>
            <a:ext cx="3794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Nutzen: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mehr Auffindbarkeit · mehr Verbindlichkeit · mehr Zugang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92824"/>
            <a:ext cx="274320" cy="1371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E9D6A3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5</a:t>
            </a:fld>
            <a:endParaRPr lang="en-US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ECF1DE2-AFAB-119D-D93F-E40351C8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69" y="1788958"/>
            <a:ext cx="4635062" cy="25270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58368" y="256032"/>
            <a:ext cx="1554480" cy="274320"/>
          </a:xfrm>
          <a:prstGeom prst="roundRect">
            <a:avLst>
              <a:gd name="adj" fmla="val 20000"/>
            </a:avLst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786384" y="297180"/>
            <a:ext cx="1280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Schwerpunkt 3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566928"/>
            <a:ext cx="8046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E3A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Zusammenarbeit der Zuchtverbände aktiv stärken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3444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C63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Nicht nebeneinander kommunizieren, sondern sichtbar miteinander: mit abgestimmten Informationen, gemeinsamen Formaten und regelmäßigem Austausch.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731520" y="1783080"/>
            <a:ext cx="4251960" cy="4206240"/>
          </a:xfrm>
          <a:prstGeom prst="roundRect">
            <a:avLst>
              <a:gd name="adj" fmla="val 2174"/>
            </a:avLst>
          </a:prstGeom>
          <a:solidFill>
            <a:srgbClr val="FFFFFF"/>
          </a:solidFill>
          <a:ln w="12700">
            <a:solidFill>
              <a:srgbClr val="D9D2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5"/>
          <p:cNvSpPr/>
          <p:nvPr/>
        </p:nvSpPr>
        <p:spPr>
          <a:xfrm>
            <a:off x="978408" y="2011680"/>
            <a:ext cx="2926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3A33"/>
                </a:solidFill>
              </a:rPr>
              <a:t>Gemeinsame Handlungsfelder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987552" y="2487168"/>
            <a:ext cx="3657600" cy="1810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450" dirty="0" err="1">
                <a:solidFill>
                  <a:srgbClr val="202020"/>
                </a:solidFill>
                <a:latin typeface="Aptos" pitchFamily="34" charset="0"/>
              </a:rPr>
              <a:t>übergeordnete</a:t>
            </a:r>
            <a:r>
              <a:rPr lang="en-US" sz="1450" dirty="0">
                <a:solidFill>
                  <a:srgbClr val="202020"/>
                </a:solidFill>
                <a:latin typeface="Aptos" pitchFamily="34" charset="0"/>
              </a:rPr>
              <a:t> </a:t>
            </a:r>
            <a:r>
              <a:rPr lang="en-US" sz="14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Kommunikation nach außen
</a:t>
            </a:r>
            <a:r>
              <a:rPr lang="en-US" sz="14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de-DE" sz="14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Weiterführende Schulungen zur Vertiefung der Zuchtarbeit</a:t>
            </a:r>
            <a:r>
              <a:rPr lang="en-US" sz="14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
</a:t>
            </a:r>
            <a:r>
              <a:rPr lang="en-US" sz="14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4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bessere Sichtbarkeit aller Beteiligten auf einer Plattform
</a:t>
            </a:r>
            <a:r>
              <a:rPr lang="en-US" sz="14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4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regelmäßiger Wissens- und Erfahrungsaustausch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5212080" y="1783080"/>
            <a:ext cx="6217920" cy="4206240"/>
          </a:xfrm>
          <a:prstGeom prst="roundRect">
            <a:avLst>
              <a:gd name="adj" fmla="val 2174"/>
            </a:avLst>
          </a:prstGeom>
          <a:solidFill>
            <a:srgbClr val="FAF8F4"/>
          </a:solidFill>
          <a:ln w="12700">
            <a:solidFill>
              <a:srgbClr val="D9D2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8"/>
          <p:cNvSpPr/>
          <p:nvPr/>
        </p:nvSpPr>
        <p:spPr>
          <a:xfrm>
            <a:off x="5577840" y="2057400"/>
            <a:ext cx="1691640" cy="64008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E4DCC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1" name="Image 0" descr="/mnt/data/52bfdd22-0d50-48dc-af96-64ba735bb75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60" y="2206419"/>
            <a:ext cx="1600200" cy="342043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7406640" y="2057400"/>
            <a:ext cx="1691640" cy="64008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E4DCC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3" name="Image 1" descr="/mnt/data/1721cb49-371b-462e-b3a0-a038038ae83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955" y="2103120"/>
            <a:ext cx="1147011" cy="548640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9235440" y="2057400"/>
            <a:ext cx="1691640" cy="64008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E4DCC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5" name="Image 2" descr="/mnt/data/bdd36148-b592-4290-8a1b-b87db113a60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636" y="2103120"/>
            <a:ext cx="1127248" cy="548640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5577840" y="2880360"/>
            <a:ext cx="1691640" cy="64008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E4DCC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7" name="Image 3" descr="/mnt/data/a01f0355-8975-4fb7-b48f-625bceed575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560" y="3124659"/>
            <a:ext cx="1600200" cy="151482"/>
          </a:xfrm>
          <a:prstGeom prst="rect">
            <a:avLst/>
          </a:prstGeom>
        </p:spPr>
      </p:pic>
      <p:sp>
        <p:nvSpPr>
          <p:cNvPr id="18" name="Shape 12"/>
          <p:cNvSpPr/>
          <p:nvPr/>
        </p:nvSpPr>
        <p:spPr>
          <a:xfrm>
            <a:off x="7406640" y="2880360"/>
            <a:ext cx="1691640" cy="64008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E4DCC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19" name="Image 4" descr="/mnt/data/a3a7ed3e-f665-462b-8a30-c1f9818d0f4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360" y="3015480"/>
            <a:ext cx="1600200" cy="369840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9235440" y="2880360"/>
            <a:ext cx="1691640" cy="64008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E4DCC9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1" name="Image 5" descr="/mnt/data/a7f4d52a-58d0-44f1-aabc-906071f3350c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1160" y="3048436"/>
            <a:ext cx="1600200" cy="303928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5623560" y="3840480"/>
            <a:ext cx="5394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3A33"/>
                </a:solidFill>
              </a:rPr>
              <a:t>Ein sichtbares Netzwerk statt einzelner Informationsinseln</a:t>
            </a:r>
            <a:endParaRPr lang="en-US" sz="1800" dirty="0"/>
          </a:p>
        </p:txBody>
      </p:sp>
      <p:sp>
        <p:nvSpPr>
          <p:cNvPr id="23" name="Text 15"/>
          <p:cNvSpPr/>
          <p:nvPr/>
        </p:nvSpPr>
        <p:spPr>
          <a:xfrm>
            <a:off x="5669280" y="4206240"/>
            <a:ext cx="5303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dirty="0">
                <a:solidFill>
                  <a:srgbClr val="202020"/>
                </a:solidFill>
              </a:rPr>
              <a:t>Die Stärke liegt in der gemeinsamen Präsenz. Wenn Verbände koordiniert auftreten, wird der Zugang für neue Züchter einfacher und der Nutzen für ganz Österreich größer.</a:t>
            </a:r>
            <a:endParaRPr lang="en-US" sz="1350" dirty="0"/>
          </a:p>
        </p:txBody>
      </p:sp>
      <p:sp>
        <p:nvSpPr>
          <p:cNvPr id="24" name="Shape 16"/>
          <p:cNvSpPr/>
          <p:nvPr/>
        </p:nvSpPr>
        <p:spPr>
          <a:xfrm>
            <a:off x="6720840" y="5074920"/>
            <a:ext cx="3200400" cy="502920"/>
          </a:xfrm>
          <a:prstGeom prst="roundRect">
            <a:avLst>
              <a:gd name="adj" fmla="val 10909"/>
            </a:avLst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 17"/>
          <p:cNvSpPr/>
          <p:nvPr/>
        </p:nvSpPr>
        <p:spPr>
          <a:xfrm>
            <a:off x="6876288" y="5239512"/>
            <a:ext cx="290779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gemeinsam sichtbar · gemeinsam anschlussfähig</a:t>
            </a:r>
            <a:endParaRPr lang="en-US" sz="1200" dirty="0"/>
          </a:p>
        </p:txBody>
      </p:sp>
      <p:sp>
        <p:nvSpPr>
          <p:cNvPr id="26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92824"/>
            <a:ext cx="274320" cy="1371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E9D6A3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58368" y="256032"/>
            <a:ext cx="1554480" cy="274320"/>
          </a:xfrm>
          <a:prstGeom prst="roundRect">
            <a:avLst>
              <a:gd name="adj" fmla="val 20000"/>
            </a:avLst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786384" y="297180"/>
            <a:ext cx="1280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Züchtertagung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566928"/>
            <a:ext cx="8046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E3A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Österreichweite Züchtertagung als gemeinsames Format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3444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C63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Ein gemeinsames Treffen mit allen Zuchtverbänden schafft Austausch, Vertrauen und eine sichtbare gemeinsame Linie für die weitere Entwicklung.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731520" y="1783080"/>
            <a:ext cx="3429000" cy="4160520"/>
          </a:xfrm>
          <a:prstGeom prst="roundRect">
            <a:avLst>
              <a:gd name="adj" fmla="val 2667"/>
            </a:avLst>
          </a:prstGeom>
          <a:solidFill>
            <a:srgbClr val="FFFFFF"/>
          </a:solidFill>
          <a:ln w="12700">
            <a:solidFill>
              <a:srgbClr val="D9D2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5"/>
          <p:cNvSpPr/>
          <p:nvPr/>
        </p:nvSpPr>
        <p:spPr>
          <a:xfrm>
            <a:off x="987552" y="2011680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3A33"/>
                </a:solidFill>
              </a:rPr>
              <a:t>Ziele der Tagung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987552" y="2487168"/>
            <a:ext cx="2834640" cy="1810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4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Standpunkte, Ziele und Wünsche aller Verbände einholen
</a:t>
            </a:r>
            <a:r>
              <a:rPr lang="en-US" sz="14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4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gemeinsame Schwerpunkte definieren
</a:t>
            </a:r>
            <a:r>
              <a:rPr lang="en-US" sz="14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4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Basis für eine gemeinsame Zuchtschulung legen
</a:t>
            </a:r>
            <a:r>
              <a:rPr lang="en-US" sz="1450" b="1" dirty="0">
                <a:solidFill>
                  <a:srgbClr val="D8A6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450" dirty="0" err="1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regelmäßigen</a:t>
            </a:r>
            <a:r>
              <a:rPr lang="en-US" sz="1450" dirty="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450">
                <a:solidFill>
                  <a:srgbClr val="202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Austausch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4434840" y="1783080"/>
            <a:ext cx="6995160" cy="4160520"/>
          </a:xfrm>
          <a:prstGeom prst="roundRect">
            <a:avLst>
              <a:gd name="adj" fmla="val 2198"/>
            </a:avLst>
          </a:prstGeom>
          <a:solidFill>
            <a:srgbClr val="FAF8F4"/>
          </a:solidFill>
          <a:ln w="12700">
            <a:solidFill>
              <a:srgbClr val="D9D2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4709160" y="2011680"/>
            <a:ext cx="2926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3A33"/>
                </a:solidFill>
              </a:rPr>
              <a:t>Mögliche Struktur des Treffens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4754880" y="2788920"/>
            <a:ext cx="1783080" cy="1783080"/>
          </a:xfrm>
          <a:prstGeom prst="roundRect">
            <a:avLst>
              <a:gd name="adj" fmla="val 4103"/>
            </a:avLst>
          </a:prstGeom>
          <a:solidFill>
            <a:srgbClr val="FFFFFF"/>
          </a:solidFill>
          <a:ln w="12700">
            <a:solidFill>
              <a:srgbClr val="D7E0DC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Shape 10"/>
          <p:cNvSpPr/>
          <p:nvPr/>
        </p:nvSpPr>
        <p:spPr>
          <a:xfrm>
            <a:off x="5431536" y="2395728"/>
            <a:ext cx="384048" cy="384048"/>
          </a:xfrm>
          <a:prstGeom prst="ellipse">
            <a:avLst/>
          </a:prstGeom>
          <a:solidFill>
            <a:srgbClr val="1E3A33"/>
          </a:solidFill>
          <a:ln w="12700">
            <a:solidFill>
              <a:srgbClr val="1E3A3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11"/>
          <p:cNvSpPr/>
          <p:nvPr/>
        </p:nvSpPr>
        <p:spPr>
          <a:xfrm>
            <a:off x="5527548" y="2510028"/>
            <a:ext cx="155448" cy="82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1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892040" y="2999232"/>
            <a:ext cx="1508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3A33"/>
                </a:solidFill>
              </a:rPr>
              <a:t>1. Austausch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812280" y="2788920"/>
            <a:ext cx="1783080" cy="1783080"/>
          </a:xfrm>
          <a:prstGeom prst="roundRect">
            <a:avLst>
              <a:gd name="adj" fmla="val 4103"/>
            </a:avLst>
          </a:prstGeom>
          <a:solidFill>
            <a:srgbClr val="FFFFFF"/>
          </a:solidFill>
          <a:ln w="12700">
            <a:solidFill>
              <a:srgbClr val="E9D6A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Shape 14"/>
          <p:cNvSpPr/>
          <p:nvPr/>
        </p:nvSpPr>
        <p:spPr>
          <a:xfrm>
            <a:off x="7488936" y="2395728"/>
            <a:ext cx="384048" cy="384048"/>
          </a:xfrm>
          <a:prstGeom prst="ellipse">
            <a:avLst/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5"/>
          <p:cNvSpPr/>
          <p:nvPr/>
        </p:nvSpPr>
        <p:spPr>
          <a:xfrm>
            <a:off x="7584948" y="2510028"/>
            <a:ext cx="155448" cy="82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2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6949440" y="2999232"/>
            <a:ext cx="1508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3A33"/>
                </a:solidFill>
              </a:rPr>
              <a:t>2. Abstimmung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8869680" y="2788920"/>
            <a:ext cx="1783080" cy="1783080"/>
          </a:xfrm>
          <a:prstGeom prst="roundRect">
            <a:avLst>
              <a:gd name="adj" fmla="val 4103"/>
            </a:avLst>
          </a:prstGeom>
          <a:solidFill>
            <a:srgbClr val="FFFFFF"/>
          </a:solidFill>
          <a:ln w="12700">
            <a:solidFill>
              <a:srgbClr val="D7E0DC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0" name="Shape 18"/>
          <p:cNvSpPr/>
          <p:nvPr/>
        </p:nvSpPr>
        <p:spPr>
          <a:xfrm>
            <a:off x="9546336" y="2395728"/>
            <a:ext cx="384048" cy="384048"/>
          </a:xfrm>
          <a:prstGeom prst="ellipse">
            <a:avLst/>
          </a:prstGeom>
          <a:solidFill>
            <a:srgbClr val="1E3A33"/>
          </a:solidFill>
          <a:ln w="12700">
            <a:solidFill>
              <a:srgbClr val="1E3A3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 19"/>
          <p:cNvSpPr/>
          <p:nvPr/>
        </p:nvSpPr>
        <p:spPr>
          <a:xfrm>
            <a:off x="9642348" y="2510028"/>
            <a:ext cx="155448" cy="82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3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9006840" y="2999232"/>
            <a:ext cx="1508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3A33"/>
                </a:solidFill>
              </a:rPr>
              <a:t>3. Ausblick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892040" y="3474720"/>
            <a:ext cx="1508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20" dirty="0">
                <a:solidFill>
                  <a:srgbClr val="202020"/>
                </a:solidFill>
              </a:rPr>
              <a:t>Themen, Erwartungen, offene Fragen</a:t>
            </a:r>
            <a:endParaRPr lang="en-US" sz="1220" dirty="0"/>
          </a:p>
        </p:txBody>
      </p:sp>
      <p:sp>
        <p:nvSpPr>
          <p:cNvPr id="24" name="Text 22"/>
          <p:cNvSpPr/>
          <p:nvPr/>
        </p:nvSpPr>
        <p:spPr>
          <a:xfrm>
            <a:off x="6949440" y="3474720"/>
            <a:ext cx="1508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20" dirty="0">
                <a:solidFill>
                  <a:srgbClr val="202020"/>
                </a:solidFill>
              </a:rPr>
              <a:t>gemeinsame Ansatzpunkte und Prioritäten</a:t>
            </a:r>
            <a:endParaRPr lang="en-US" sz="1220" dirty="0"/>
          </a:p>
        </p:txBody>
      </p:sp>
      <p:sp>
        <p:nvSpPr>
          <p:cNvPr id="25" name="Text 23"/>
          <p:cNvSpPr/>
          <p:nvPr/>
        </p:nvSpPr>
        <p:spPr>
          <a:xfrm>
            <a:off x="9006840" y="3474720"/>
            <a:ext cx="1508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20" dirty="0">
                <a:solidFill>
                  <a:srgbClr val="202020"/>
                </a:solidFill>
              </a:rPr>
              <a:t>nächste Schritte, Rhythmus, Verantwortungen</a:t>
            </a:r>
            <a:endParaRPr lang="en-US" sz="1220" dirty="0"/>
          </a:p>
        </p:txBody>
      </p:sp>
      <p:sp>
        <p:nvSpPr>
          <p:cNvPr id="26" name="Text 24"/>
          <p:cNvSpPr/>
          <p:nvPr/>
        </p:nvSpPr>
        <p:spPr>
          <a:xfrm>
            <a:off x="4800600" y="5010912"/>
            <a:ext cx="6309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i="1" dirty="0">
                <a:solidFill>
                  <a:srgbClr val="5C635D"/>
                </a:solidFill>
              </a:rPr>
              <a:t>Die Züchtertagung ist der sichtbare Startpunkt für eine enger abgestimmte Zusammenarbeit.</a:t>
            </a:r>
            <a:endParaRPr lang="en-US" sz="1350" dirty="0"/>
          </a:p>
        </p:txBody>
      </p:sp>
      <p:sp>
        <p:nvSpPr>
          <p:cNvPr id="27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92824"/>
            <a:ext cx="274320" cy="1371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E9D6A3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58368" y="256032"/>
            <a:ext cx="1554480" cy="274320"/>
          </a:xfrm>
          <a:prstGeom prst="roundRect">
            <a:avLst>
              <a:gd name="adj" fmla="val 20000"/>
            </a:avLst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786384" y="297180"/>
            <a:ext cx="1280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Umsetzung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566928"/>
            <a:ext cx="8046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E3A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Konkrete nächste Schritte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658368" y="123444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C635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Vom Konzept in die Praxis: überschaubar, realistisch und mit sichtbaren Ergebnissen nach außen.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868680" y="2377440"/>
            <a:ext cx="2331720" cy="2331720"/>
          </a:xfrm>
          <a:prstGeom prst="roundRect">
            <a:avLst>
              <a:gd name="adj" fmla="val 3137"/>
            </a:avLst>
          </a:prstGeom>
          <a:solidFill>
            <a:srgbClr val="FFFFFF"/>
          </a:solidFill>
          <a:ln w="12700">
            <a:solidFill>
              <a:srgbClr val="E9D6A3"/>
            </a:solidFill>
            <a:prstDash val="solid"/>
          </a:ln>
          <a:effectLst>
            <a:outerShdw blurRad="127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7" name="Shape 5"/>
          <p:cNvSpPr/>
          <p:nvPr/>
        </p:nvSpPr>
        <p:spPr>
          <a:xfrm>
            <a:off x="1033272" y="2578608"/>
            <a:ext cx="384048" cy="292608"/>
          </a:xfrm>
          <a:prstGeom prst="roundRect">
            <a:avLst>
              <a:gd name="adj" fmla="val 9375"/>
            </a:avLst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6"/>
          <p:cNvSpPr/>
          <p:nvPr/>
        </p:nvSpPr>
        <p:spPr>
          <a:xfrm>
            <a:off x="1133856" y="2642616"/>
            <a:ext cx="146304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1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1051560" y="2926080"/>
            <a:ext cx="1965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3A33"/>
                </a:solidFill>
              </a:rPr>
              <a:t>1. Erhebung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51560" y="3246120"/>
            <a:ext cx="1965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20" dirty="0">
                <a:solidFill>
                  <a:srgbClr val="202020"/>
                </a:solidFill>
              </a:rPr>
              <a:t>alle Belegstellen strukturiert erfassen</a:t>
            </a:r>
            <a:endParaRPr lang="en-US" sz="1220" dirty="0"/>
          </a:p>
          <a:p>
            <a:pPr marL="0" indent="0" algn="ctr">
              <a:buNone/>
            </a:pPr>
            <a:r>
              <a:rPr lang="en-US" sz="1220" dirty="0">
                <a:solidFill>
                  <a:srgbClr val="202020"/>
                </a:solidFill>
              </a:rPr>
              <a:t>und gemeinsame Mindestdaten festlegen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3657600" y="2377440"/>
            <a:ext cx="2331720" cy="2331720"/>
          </a:xfrm>
          <a:prstGeom prst="roundRect">
            <a:avLst>
              <a:gd name="adj" fmla="val 3137"/>
            </a:avLst>
          </a:prstGeom>
          <a:solidFill>
            <a:srgbClr val="FFFFFF"/>
          </a:solidFill>
          <a:ln w="12700">
            <a:solidFill>
              <a:srgbClr val="D7E0DC"/>
            </a:solidFill>
            <a:prstDash val="solid"/>
          </a:ln>
          <a:effectLst>
            <a:outerShdw blurRad="127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2" name="Shape 10"/>
          <p:cNvSpPr/>
          <p:nvPr/>
        </p:nvSpPr>
        <p:spPr>
          <a:xfrm>
            <a:off x="3822192" y="2578608"/>
            <a:ext cx="384048" cy="292608"/>
          </a:xfrm>
          <a:prstGeom prst="roundRect">
            <a:avLst>
              <a:gd name="adj" fmla="val 9375"/>
            </a:avLst>
          </a:prstGeom>
          <a:solidFill>
            <a:srgbClr val="1E3A33"/>
          </a:solidFill>
          <a:ln w="12700">
            <a:solidFill>
              <a:srgbClr val="1E3A3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11"/>
          <p:cNvSpPr/>
          <p:nvPr/>
        </p:nvSpPr>
        <p:spPr>
          <a:xfrm>
            <a:off x="3922776" y="2642616"/>
            <a:ext cx="146304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2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3840480" y="2926080"/>
            <a:ext cx="1965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3A33"/>
                </a:solidFill>
              </a:rPr>
              <a:t>2. Sichtbarkeit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840480" y="3246120"/>
            <a:ext cx="1965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20" dirty="0">
                <a:solidFill>
                  <a:srgbClr val="202020"/>
                </a:solidFill>
              </a:rPr>
              <a:t>gebündelte Darstellung auf der</a:t>
            </a:r>
            <a:endParaRPr lang="en-US" sz="1220" dirty="0"/>
          </a:p>
          <a:p>
            <a:pPr marL="0" indent="0" algn="ctr">
              <a:buNone/>
            </a:pPr>
            <a:r>
              <a:rPr lang="en-US" sz="1220" dirty="0">
                <a:solidFill>
                  <a:srgbClr val="202020"/>
                </a:solidFill>
              </a:rPr>
              <a:t>ÖIB-Homepage vorbereiten</a:t>
            </a:r>
            <a:endParaRPr lang="en-US" sz="1220" dirty="0"/>
          </a:p>
        </p:txBody>
      </p:sp>
      <p:sp>
        <p:nvSpPr>
          <p:cNvPr id="16" name="Shape 14"/>
          <p:cNvSpPr/>
          <p:nvPr/>
        </p:nvSpPr>
        <p:spPr>
          <a:xfrm>
            <a:off x="6446520" y="2377440"/>
            <a:ext cx="2331720" cy="2331720"/>
          </a:xfrm>
          <a:prstGeom prst="roundRect">
            <a:avLst>
              <a:gd name="adj" fmla="val 3137"/>
            </a:avLst>
          </a:prstGeom>
          <a:solidFill>
            <a:srgbClr val="FFFFFF"/>
          </a:solidFill>
          <a:ln w="12700">
            <a:solidFill>
              <a:srgbClr val="E9D6A3"/>
            </a:solidFill>
            <a:prstDash val="solid"/>
          </a:ln>
          <a:effectLst>
            <a:outerShdw blurRad="127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17" name="Shape 15"/>
          <p:cNvSpPr/>
          <p:nvPr/>
        </p:nvSpPr>
        <p:spPr>
          <a:xfrm>
            <a:off x="6611112" y="2578608"/>
            <a:ext cx="384048" cy="292608"/>
          </a:xfrm>
          <a:prstGeom prst="roundRect">
            <a:avLst>
              <a:gd name="adj" fmla="val 9375"/>
            </a:avLst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 16"/>
          <p:cNvSpPr/>
          <p:nvPr/>
        </p:nvSpPr>
        <p:spPr>
          <a:xfrm>
            <a:off x="6711696" y="2642616"/>
            <a:ext cx="146304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3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6629400" y="2926080"/>
            <a:ext cx="1965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3A33"/>
                </a:solidFill>
              </a:rPr>
              <a:t>3. Vernetzung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629400" y="3246120"/>
            <a:ext cx="1965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20" dirty="0">
                <a:solidFill>
                  <a:srgbClr val="202020"/>
                </a:solidFill>
              </a:rPr>
              <a:t>Verbände zur Mitarbeit,</a:t>
            </a:r>
            <a:endParaRPr lang="en-US" sz="1220" dirty="0"/>
          </a:p>
          <a:p>
            <a:pPr marL="0" indent="0" algn="ctr">
              <a:buNone/>
            </a:pPr>
            <a:r>
              <a:rPr lang="en-US" sz="1220" dirty="0">
                <a:solidFill>
                  <a:srgbClr val="202020"/>
                </a:solidFill>
              </a:rPr>
              <a:t>Rückmeldung und Abstimmung einbinden</a:t>
            </a:r>
            <a:endParaRPr lang="en-US" sz="1220" dirty="0"/>
          </a:p>
        </p:txBody>
      </p:sp>
      <p:sp>
        <p:nvSpPr>
          <p:cNvPr id="21" name="Shape 19"/>
          <p:cNvSpPr/>
          <p:nvPr/>
        </p:nvSpPr>
        <p:spPr>
          <a:xfrm>
            <a:off x="9235440" y="2377440"/>
            <a:ext cx="2331720" cy="2331720"/>
          </a:xfrm>
          <a:prstGeom prst="roundRect">
            <a:avLst>
              <a:gd name="adj" fmla="val 3137"/>
            </a:avLst>
          </a:prstGeom>
          <a:solidFill>
            <a:srgbClr val="FFFFFF"/>
          </a:solidFill>
          <a:ln w="12700">
            <a:solidFill>
              <a:srgbClr val="D7E0DC"/>
            </a:solidFill>
            <a:prstDash val="solid"/>
          </a:ln>
          <a:effectLst>
            <a:outerShdw blurRad="1270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22" name="Shape 20"/>
          <p:cNvSpPr/>
          <p:nvPr/>
        </p:nvSpPr>
        <p:spPr>
          <a:xfrm>
            <a:off x="9400032" y="2578608"/>
            <a:ext cx="384048" cy="292608"/>
          </a:xfrm>
          <a:prstGeom prst="roundRect">
            <a:avLst>
              <a:gd name="adj" fmla="val 9375"/>
            </a:avLst>
          </a:prstGeom>
          <a:solidFill>
            <a:srgbClr val="1E3A33"/>
          </a:solidFill>
          <a:ln w="12700">
            <a:solidFill>
              <a:srgbClr val="1E3A3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3" name="Text 21"/>
          <p:cNvSpPr/>
          <p:nvPr/>
        </p:nvSpPr>
        <p:spPr>
          <a:xfrm>
            <a:off x="9500616" y="2642616"/>
            <a:ext cx="146304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4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9418320" y="2926080"/>
            <a:ext cx="1965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3A33"/>
                </a:solidFill>
              </a:rPr>
              <a:t>4. Startformat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9418320" y="3246120"/>
            <a:ext cx="1965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20" dirty="0">
                <a:solidFill>
                  <a:srgbClr val="202020"/>
                </a:solidFill>
              </a:rPr>
              <a:t>Züchtertagung und gemeinsames</a:t>
            </a:r>
            <a:endParaRPr lang="en-US" sz="1220" dirty="0"/>
          </a:p>
          <a:p>
            <a:pPr marL="0" indent="0" algn="ctr">
              <a:buNone/>
            </a:pPr>
            <a:r>
              <a:rPr lang="en-US" sz="1220" dirty="0">
                <a:solidFill>
                  <a:srgbClr val="202020"/>
                </a:solidFill>
              </a:rPr>
              <a:t>Schulungsformat vorbereiten</a:t>
            </a:r>
            <a:endParaRPr lang="en-US" sz="1220" dirty="0"/>
          </a:p>
        </p:txBody>
      </p:sp>
      <p:sp>
        <p:nvSpPr>
          <p:cNvPr id="26" name="Shape 24"/>
          <p:cNvSpPr/>
          <p:nvPr/>
        </p:nvSpPr>
        <p:spPr>
          <a:xfrm>
            <a:off x="1417320" y="5257800"/>
            <a:ext cx="9326880" cy="530352"/>
          </a:xfrm>
          <a:prstGeom prst="roundRect">
            <a:avLst>
              <a:gd name="adj" fmla="val 10345"/>
            </a:avLst>
          </a:prstGeom>
          <a:solidFill>
            <a:srgbClr val="1E3A33"/>
          </a:solidFill>
          <a:ln w="12700">
            <a:solidFill>
              <a:srgbClr val="1E3A3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 25"/>
          <p:cNvSpPr/>
          <p:nvPr/>
        </p:nvSpPr>
        <p:spPr>
          <a:xfrm>
            <a:off x="1627632" y="5440680"/>
            <a:ext cx="8915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Zielbild: eine sichtbare, verständliche und gemeinsam getragene Zuchtstruktur in Österreich</a:t>
            </a:r>
            <a:endParaRPr lang="en-US" sz="1500" dirty="0"/>
          </a:p>
        </p:txBody>
      </p:sp>
      <p:sp>
        <p:nvSpPr>
          <p:cNvPr id="28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92824"/>
            <a:ext cx="274320" cy="1371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E9D6A3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64592"/>
            <a:ext cx="12191695" cy="6263640"/>
          </a:xfrm>
          <a:prstGeom prst="rect">
            <a:avLst/>
          </a:prstGeom>
          <a:solidFill>
            <a:srgbClr val="1E3A33"/>
          </a:solidFill>
          <a:ln w="12700">
            <a:solidFill>
              <a:srgbClr val="1E3A3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48640"/>
            <a:ext cx="10972800" cy="530352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914400" y="987552"/>
            <a:ext cx="10332720" cy="4526280"/>
          </a:xfrm>
          <a:prstGeom prst="roundRect">
            <a:avLst>
              <a:gd name="adj" fmla="val 2828"/>
            </a:avLst>
          </a:prstGeom>
          <a:solidFill>
            <a:srgbClr val="F8F6F1"/>
          </a:solidFill>
          <a:ln w="12700">
            <a:solidFill>
              <a:srgbClr val="E2D8C1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 2"/>
          <p:cNvSpPr/>
          <p:nvPr/>
        </p:nvSpPr>
        <p:spPr>
          <a:xfrm>
            <a:off x="1280160" y="1463040"/>
            <a:ext cx="3200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D8A62A"/>
                </a:solidFill>
              </a:rPr>
              <a:t>Unser Vorschlag in einem Satz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1280160" y="1965960"/>
            <a:ext cx="64922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3A33"/>
                </a:solidFill>
              </a:rPr>
              <a:t>Zucht in Österreich soll für alle interessierten Imker leichter zugänglich, öffentlich besser sichtbar und durch die Zusammenarbeit der Zuchtverbände gemeinsam getragen werden.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280160" y="37490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02020"/>
                </a:solidFill>
              </a:rPr>
              <a:t>Vielen Dank für Ihre Aufmerksamkeit.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1280160" y="4114800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5C635D"/>
                </a:solidFill>
              </a:rPr>
              <a:t>Fragen, Rückmeldungen und gemeinsame nächste Schritte</a:t>
            </a:r>
            <a:endParaRPr lang="en-US" sz="1350" dirty="0"/>
          </a:p>
        </p:txBody>
      </p:sp>
      <p:sp>
        <p:nvSpPr>
          <p:cNvPr id="10" name="Shape 6"/>
          <p:cNvSpPr/>
          <p:nvPr/>
        </p:nvSpPr>
        <p:spPr>
          <a:xfrm>
            <a:off x="7726680" y="4069080"/>
            <a:ext cx="2834640" cy="658368"/>
          </a:xfrm>
          <a:prstGeom prst="roundRect">
            <a:avLst>
              <a:gd name="adj" fmla="val 8333"/>
            </a:avLst>
          </a:prstGeom>
          <a:solidFill>
            <a:srgbClr val="D8A62A"/>
          </a:solidFill>
          <a:ln w="12700">
            <a:solidFill>
              <a:srgbClr val="D8A62A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7"/>
          <p:cNvSpPr/>
          <p:nvPr/>
        </p:nvSpPr>
        <p:spPr>
          <a:xfrm>
            <a:off x="7955280" y="4233672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gemeinsam sichtbar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für ganz Österreich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92824"/>
            <a:ext cx="274320" cy="1371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800">
                <a:solidFill>
                  <a:srgbClr val="E9D6A3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lang="en-US" b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1314</Words>
  <Application>Microsoft Office PowerPoint</Application>
  <PresentationFormat>Breitbild</PresentationFormat>
  <Paragraphs>221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Zucht in Österreich gemeinsam weiterentwickeln</dc:title>
  <dc:subject>Zuchtreferenten Präsentation</dc:subject>
  <dc:creator>OpenAI</dc:creator>
  <cp:lastModifiedBy>Stephan Lorenz</cp:lastModifiedBy>
  <cp:revision>3</cp:revision>
  <dcterms:created xsi:type="dcterms:W3CDTF">2026-03-10T11:02:51Z</dcterms:created>
  <dcterms:modified xsi:type="dcterms:W3CDTF">2026-03-12T08:23:09Z</dcterms:modified>
</cp:coreProperties>
</file>