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handoutMasterIdLst>
    <p:handoutMasterId r:id="rId26"/>
  </p:handoutMasterIdLst>
  <p:sldIdLst>
    <p:sldId id="256" r:id="rId2"/>
    <p:sldId id="304" r:id="rId3"/>
    <p:sldId id="284" r:id="rId4"/>
    <p:sldId id="308" r:id="rId5"/>
    <p:sldId id="309" r:id="rId6"/>
    <p:sldId id="314" r:id="rId7"/>
    <p:sldId id="310" r:id="rId8"/>
    <p:sldId id="313" r:id="rId9"/>
    <p:sldId id="297" r:id="rId10"/>
    <p:sldId id="300" r:id="rId11"/>
    <p:sldId id="311" r:id="rId12"/>
    <p:sldId id="312" r:id="rId13"/>
    <p:sldId id="321" r:id="rId14"/>
    <p:sldId id="322" r:id="rId15"/>
    <p:sldId id="316" r:id="rId16"/>
    <p:sldId id="315" r:id="rId17"/>
    <p:sldId id="317" r:id="rId18"/>
    <p:sldId id="318" r:id="rId19"/>
    <p:sldId id="319" r:id="rId20"/>
    <p:sldId id="281" r:id="rId21"/>
    <p:sldId id="306" r:id="rId22"/>
    <p:sldId id="288" r:id="rId23"/>
    <p:sldId id="323" r:id="rId24"/>
    <p:sldId id="265" r:id="rId25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a Fuellenhals" initials="VF" lastIdx="1" clrIdx="0">
    <p:extLst>
      <p:ext uri="{19B8F6BF-5375-455C-9EA6-DF929625EA0E}">
        <p15:presenceInfo xmlns:p15="http://schemas.microsoft.com/office/powerpoint/2012/main" userId="S-1-5-21-1390067357-362288127-839522115-669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D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4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4B76B-C25E-4F20-A1D6-BD27CF2E1F43}" type="datetimeFigureOut">
              <a:rPr lang="de-AT" smtClean="0"/>
              <a:t>13.03.2026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91581-3EDF-4FFC-99B2-526C0C964A2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78561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CBBD605-9696-47DB-BB1B-C6349E5A685A}" type="datetimeFigureOut">
              <a:rPr lang="de-AT" smtClean="0"/>
              <a:t>13.03.2026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BA45112-8855-4D14-8DBF-DB814CF7D73F}" type="slidenum">
              <a:rPr lang="de-AT" smtClean="0"/>
              <a:t>‹Nr.›</a:t>
            </a:fld>
            <a:endParaRPr lang="de-AT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6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605-9696-47DB-BB1B-C6349E5A685A}" type="datetimeFigureOut">
              <a:rPr lang="de-AT" smtClean="0"/>
              <a:t>13.03.2026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5112-8855-4D14-8DBF-DB814CF7D73F}" type="slidenum">
              <a:rPr lang="de-AT" smtClean="0"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7561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605-9696-47DB-BB1B-C6349E5A685A}" type="datetimeFigureOut">
              <a:rPr lang="de-AT" smtClean="0"/>
              <a:t>13.03.2026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5112-8855-4D14-8DBF-DB814CF7D73F}" type="slidenum">
              <a:rPr lang="de-AT" smtClean="0"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17380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605-9696-47DB-BB1B-C6349E5A685A}" type="datetimeFigureOut">
              <a:rPr lang="de-AT" smtClean="0"/>
              <a:t>13.03.2026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5112-8855-4D14-8DBF-DB814CF7D73F}" type="slidenum">
              <a:rPr lang="de-AT" smtClean="0"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6930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605-9696-47DB-BB1B-C6349E5A685A}" type="datetimeFigureOut">
              <a:rPr lang="de-AT" smtClean="0"/>
              <a:t>13.03.2026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5112-8855-4D14-8DBF-DB814CF7D73F}" type="slidenum">
              <a:rPr lang="de-AT" smtClean="0"/>
              <a:t>‹Nr.›</a:t>
            </a:fld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49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605-9696-47DB-BB1B-C6349E5A685A}" type="datetimeFigureOut">
              <a:rPr lang="de-AT" smtClean="0"/>
              <a:t>13.03.2026</a:t>
            </a:fld>
            <a:endParaRPr lang="de-A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5112-8855-4D14-8DBF-DB814CF7D73F}" type="slidenum">
              <a:rPr lang="de-AT" smtClean="0"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69510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605-9696-47DB-BB1B-C6349E5A685A}" type="datetimeFigureOut">
              <a:rPr lang="de-AT" smtClean="0"/>
              <a:t>13.03.2026</a:t>
            </a:fld>
            <a:endParaRPr lang="de-A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5112-8855-4D14-8DBF-DB814CF7D73F}" type="slidenum">
              <a:rPr lang="de-AT" smtClean="0"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912835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605-9696-47DB-BB1B-C6349E5A685A}" type="datetimeFigureOut">
              <a:rPr lang="de-AT" smtClean="0"/>
              <a:t>13.03.2026</a:t>
            </a:fld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5112-8855-4D14-8DBF-DB814CF7D73F}" type="slidenum">
              <a:rPr lang="de-AT" smtClean="0"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7389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605-9696-47DB-BB1B-C6349E5A685A}" type="datetimeFigureOut">
              <a:rPr lang="de-AT" smtClean="0"/>
              <a:t>13.03.2026</a:t>
            </a:fld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5112-8855-4D14-8DBF-DB814CF7D73F}" type="slidenum">
              <a:rPr lang="de-AT" smtClean="0"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7683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605-9696-47DB-BB1B-C6349E5A685A}" type="datetimeFigureOut">
              <a:rPr lang="de-AT" smtClean="0"/>
              <a:t>13.03.2026</a:t>
            </a:fld>
            <a:endParaRPr lang="de-A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5112-8855-4D14-8DBF-DB814CF7D73F}" type="slidenum">
              <a:rPr lang="de-AT" smtClean="0"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29714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D605-9696-47DB-BB1B-C6349E5A685A}" type="datetimeFigureOut">
              <a:rPr lang="de-AT" smtClean="0"/>
              <a:t>13.03.2026</a:t>
            </a:fld>
            <a:endParaRPr lang="de-A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5112-8855-4D14-8DBF-DB814CF7D73F}" type="slidenum">
              <a:rPr lang="de-AT" smtClean="0"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0126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CBBD605-9696-47DB-BB1B-C6349E5A685A}" type="datetimeFigureOut">
              <a:rPr lang="de-AT" smtClean="0"/>
              <a:t>13.03.2026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BA45112-8855-4D14-8DBF-DB814CF7D73F}" type="slidenum">
              <a:rPr lang="de-AT" smtClean="0"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7417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agrovideos.a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69463" y="1453895"/>
            <a:ext cx="8275320" cy="2294387"/>
          </a:xfrm>
        </p:spPr>
        <p:txBody>
          <a:bodyPr>
            <a:normAutofit fontScale="90000"/>
          </a:bodyPr>
          <a:lstStyle/>
          <a:p>
            <a:pPr algn="l"/>
            <a:r>
              <a:rPr lang="de-AT" dirty="0"/>
              <a:t>ÖIB Referat </a:t>
            </a:r>
            <a:br>
              <a:rPr lang="de-AT" dirty="0"/>
            </a:br>
            <a:r>
              <a:rPr lang="de-AT" dirty="0"/>
              <a:t>Jugend und Nachwuchs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69463" y="3872284"/>
            <a:ext cx="5802211" cy="1096899"/>
          </a:xfrm>
        </p:spPr>
        <p:txBody>
          <a:bodyPr>
            <a:normAutofit/>
          </a:bodyPr>
          <a:lstStyle/>
          <a:p>
            <a:pPr algn="l"/>
            <a:r>
              <a:rPr lang="de-AT" sz="2400" dirty="0"/>
              <a:t>Jugendreferentin Valeria VOIT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11" y="376599"/>
            <a:ext cx="1277628" cy="17887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CD38BF7-C85E-C24F-EF1C-D1D89B9567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14" y="4969183"/>
            <a:ext cx="3206496" cy="1343899"/>
          </a:xfrm>
          <a:prstGeom prst="rect">
            <a:avLst/>
          </a:prstGeom>
        </p:spPr>
      </p:pic>
      <p:pic>
        <p:nvPicPr>
          <p:cNvPr id="8" name="Grafik 7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BBA2D351-4391-6484-46B4-99D98355E7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37" y="5101845"/>
            <a:ext cx="2771192" cy="118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22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446750"/>
            <a:ext cx="9875520" cy="1356360"/>
          </a:xfrm>
        </p:spPr>
        <p:txBody>
          <a:bodyPr/>
          <a:lstStyle/>
          <a:p>
            <a:r>
              <a:rPr lang="de-DE" b="1" dirty="0"/>
              <a:t>Die Besten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7100597" y="2040386"/>
            <a:ext cx="44133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Platz 1</a:t>
            </a:r>
          </a:p>
          <a:p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Fabio Rieder, Vorarlberg</a:t>
            </a:r>
          </a:p>
          <a:p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Kilian 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</a:rPr>
              <a:t>Steer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, Steiermark</a:t>
            </a:r>
          </a:p>
          <a:p>
            <a:endParaRPr lang="de-DE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e-DE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Platz 3</a:t>
            </a:r>
          </a:p>
          <a:p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Elija Raab, NÖ</a:t>
            </a:r>
          </a:p>
          <a:p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Matthias 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</a:rPr>
              <a:t>Schaidreiter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, Salzburg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97F3A9-41BF-EB12-A7E7-4A7FFFC90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92" y="1732371"/>
            <a:ext cx="6131430" cy="407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30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7FAD18C5-3185-3E48-1D4D-3C7B14EAA6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92"/>
          <a:stretch/>
        </p:blipFill>
        <p:spPr>
          <a:xfrm>
            <a:off x="298580" y="1156997"/>
            <a:ext cx="11496608" cy="485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99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46245" y="2771192"/>
            <a:ext cx="8950483" cy="740103"/>
          </a:xfrm>
        </p:spPr>
        <p:txBody>
          <a:bodyPr>
            <a:normAutofit/>
          </a:bodyPr>
          <a:lstStyle/>
          <a:p>
            <a:pPr algn="r"/>
            <a:r>
              <a:rPr lang="de-DE" sz="3600" dirty="0"/>
              <a:t>1. Jungimkertreffen AUT-DE</a:t>
            </a:r>
            <a:endParaRPr lang="de-AT" sz="3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960637" y="3834882"/>
            <a:ext cx="3431425" cy="2668555"/>
          </a:xfrm>
        </p:spPr>
        <p:txBody>
          <a:bodyPr>
            <a:normAutofit/>
          </a:bodyPr>
          <a:lstStyle/>
          <a:p>
            <a:pPr algn="r"/>
            <a:r>
              <a:rPr lang="de-DE" sz="2600" dirty="0"/>
              <a:t>05. – 07.09.2025</a:t>
            </a:r>
          </a:p>
          <a:p>
            <a:pPr algn="r"/>
            <a:r>
              <a:rPr lang="de-DE" sz="2600" dirty="0"/>
              <a:t>Don Bosco Kloster, Ensdorf BAYERN</a:t>
            </a:r>
          </a:p>
          <a:p>
            <a:pPr algn="r"/>
            <a:r>
              <a:rPr lang="de-DE" sz="2600" dirty="0"/>
              <a:t>siehe Bienen aktuell  Okt. 2025</a:t>
            </a:r>
          </a:p>
          <a:p>
            <a:pPr algn="r"/>
            <a:endParaRPr lang="de-AT" sz="32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174AF80-FDBA-3BEA-3BA8-E9469EC4F2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58"/>
          <a:stretch/>
        </p:blipFill>
        <p:spPr>
          <a:xfrm>
            <a:off x="4741768" y="775783"/>
            <a:ext cx="5540567" cy="171963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1508FB3-BF24-8F5E-EAAB-F1BD8043AD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65"/>
          <a:stretch/>
        </p:blipFill>
        <p:spPr>
          <a:xfrm>
            <a:off x="2547257" y="3842935"/>
            <a:ext cx="4274826" cy="264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98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46245" y="2771192"/>
            <a:ext cx="8950483" cy="740103"/>
          </a:xfrm>
        </p:spPr>
        <p:txBody>
          <a:bodyPr>
            <a:normAutofit/>
          </a:bodyPr>
          <a:lstStyle/>
          <a:p>
            <a:pPr algn="r"/>
            <a:r>
              <a:rPr lang="de-DE" sz="3600" dirty="0"/>
              <a:t>1. Jungimkerforum in DE</a:t>
            </a:r>
            <a:endParaRPr lang="de-AT" sz="3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960637" y="3834883"/>
            <a:ext cx="3431425" cy="1530220"/>
          </a:xfrm>
        </p:spPr>
        <p:txBody>
          <a:bodyPr>
            <a:normAutofit/>
          </a:bodyPr>
          <a:lstStyle/>
          <a:p>
            <a:pPr algn="r"/>
            <a:r>
              <a:rPr lang="de-DE" sz="2600" dirty="0"/>
              <a:t>06. – 09.09.2026</a:t>
            </a:r>
          </a:p>
          <a:p>
            <a:pPr algn="r"/>
            <a:r>
              <a:rPr lang="de-DE" sz="2600" dirty="0"/>
              <a:t>Don Bosco Kloster, Ensdorf BAYERN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174AF80-FDBA-3BEA-3BA8-E9469EC4F2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236" r="3258"/>
          <a:stretch/>
        </p:blipFill>
        <p:spPr>
          <a:xfrm>
            <a:off x="10450285" y="551848"/>
            <a:ext cx="1194319" cy="166752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A93C85-E382-634C-428F-892374EB1D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041" r="79073"/>
          <a:stretch/>
        </p:blipFill>
        <p:spPr>
          <a:xfrm>
            <a:off x="8477124" y="542029"/>
            <a:ext cx="1655921" cy="1685905"/>
          </a:xfrm>
          <a:prstGeom prst="rect">
            <a:avLst/>
          </a:prstGeom>
        </p:spPr>
      </p:pic>
      <p:sp>
        <p:nvSpPr>
          <p:cNvPr id="9" name="Sechseck 8">
            <a:extLst>
              <a:ext uri="{FF2B5EF4-FFF2-40B4-BE49-F238E27FC236}">
                <a16:creationId xmlns:a16="http://schemas.microsoft.com/office/drawing/2014/main" id="{EDB7D825-C941-7AD7-33F6-4DF12EC41568}"/>
              </a:ext>
            </a:extLst>
          </p:cNvPr>
          <p:cNvSpPr/>
          <p:nvPr/>
        </p:nvSpPr>
        <p:spPr>
          <a:xfrm>
            <a:off x="1838131" y="2696547"/>
            <a:ext cx="2491273" cy="2118049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/>
              <a:t>Wissen statt Wettbewerb!</a:t>
            </a:r>
          </a:p>
        </p:txBody>
      </p:sp>
    </p:spTree>
    <p:extLst>
      <p:ext uri="{BB962C8B-B14F-4D97-AF65-F5344CB8AC3E}">
        <p14:creationId xmlns:p14="http://schemas.microsoft.com/office/powerpoint/2010/main" val="124073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0DB08FD-E323-BF3B-75EE-8CAA6CF595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1115" y="2052431"/>
            <a:ext cx="4754563" cy="2782360"/>
          </a:xfr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52FB6A5-CAFE-2879-2C6E-EC8C83135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6783" y="2057400"/>
            <a:ext cx="4982547" cy="2794518"/>
          </a:xfrm>
          <a:ln w="571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de-AT" sz="2800" dirty="0"/>
              <a:t>Interessierte zwischen 12 und 21 Jahren</a:t>
            </a:r>
          </a:p>
          <a:p>
            <a:r>
              <a:rPr lang="de-AT" sz="2800" dirty="0"/>
              <a:t>Alle deutschsprachigen Länder willkommen</a:t>
            </a:r>
          </a:p>
          <a:p>
            <a:r>
              <a:rPr lang="de-AT" sz="2800" dirty="0"/>
              <a:t>Anmeldungen bis 30.06.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A5876A7-8A4A-1201-4CE3-BF632E4DA6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252"/>
          <a:stretch/>
        </p:blipFill>
        <p:spPr>
          <a:xfrm>
            <a:off x="727788" y="5027448"/>
            <a:ext cx="10736424" cy="135469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CC2649D-7B54-8BF4-6946-4E56C4397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01" y="723451"/>
            <a:ext cx="9983593" cy="8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46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F7581-0B0F-B592-CA6F-4F005E8FE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1030400"/>
          </a:xfrm>
        </p:spPr>
        <p:txBody>
          <a:bodyPr>
            <a:normAutofit/>
          </a:bodyPr>
          <a:lstStyle/>
          <a:p>
            <a:r>
              <a:rPr lang="de-AT" sz="4800" dirty="0" err="1"/>
              <a:t>Jungimkerwettberwerb</a:t>
            </a:r>
            <a:r>
              <a:rPr lang="de-AT" sz="4800" dirty="0"/>
              <a:t> 2026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926895F-654D-736E-606A-333A533FC7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de-AT" sz="2400" dirty="0"/>
              <a:t>23. – 25. Mai 2026 (Pfingsten)</a:t>
            </a:r>
          </a:p>
          <a:p>
            <a:r>
              <a:rPr lang="de-AT" sz="2400" dirty="0"/>
              <a:t>in Bezau im Bregenzerwald, </a:t>
            </a:r>
          </a:p>
          <a:p>
            <a:r>
              <a:rPr lang="de-AT" sz="2400" dirty="0"/>
              <a:t>Unterbringung im Gästehaus </a:t>
            </a:r>
            <a:r>
              <a:rPr lang="de-AT" sz="2400" dirty="0" err="1"/>
              <a:t>Kanisfluh</a:t>
            </a:r>
            <a:endParaRPr lang="de-AT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499BCF3-CA19-E188-8EDB-E8CFC3B096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229"/>
          <a:stretch/>
        </p:blipFill>
        <p:spPr>
          <a:xfrm>
            <a:off x="2888114" y="2029975"/>
            <a:ext cx="6274547" cy="158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18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B49DFD-BD3F-A32F-736B-569F728C2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Planung läuft…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37A8E71-6694-7D5B-C359-94150258D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280" y="1772695"/>
            <a:ext cx="5010849" cy="311511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6043413-B109-2E19-AA2D-80B9BA7D1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997" y="2841349"/>
            <a:ext cx="4494696" cy="350493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6D5B963-FC3D-C5E6-E94E-12281E3A83B7}"/>
              </a:ext>
            </a:extLst>
          </p:cNvPr>
          <p:cNvSpPr/>
          <p:nvPr/>
        </p:nvSpPr>
        <p:spPr>
          <a:xfrm>
            <a:off x="1166327" y="5113176"/>
            <a:ext cx="4935894" cy="12129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dirty="0"/>
              <a:t>Online-Arbeitstagung am 26.02.2026 </a:t>
            </a:r>
          </a:p>
          <a:p>
            <a:pPr algn="ctr"/>
            <a:r>
              <a:rPr lang="de-AT" sz="2400" dirty="0"/>
              <a:t>mit 18 </a:t>
            </a:r>
            <a:r>
              <a:rPr lang="de-AT" sz="2400" dirty="0" err="1"/>
              <a:t>Teilnehmer:innen</a:t>
            </a:r>
            <a:endParaRPr lang="de-AT" sz="24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82A1E4C-5A3A-C446-904F-B099B3FA9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456" y="1246581"/>
            <a:ext cx="2028320" cy="103008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D74886-4368-0D2F-6299-8C8E5E97F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845" y="1248924"/>
            <a:ext cx="1926889" cy="1018186"/>
          </a:xfrm>
          <a:prstGeom prst="rect">
            <a:avLst/>
          </a:prstGeom>
        </p:spPr>
      </p:pic>
      <p:sp>
        <p:nvSpPr>
          <p:cNvPr id="13" name="Pfeil: nach rechts gekrümmt 12">
            <a:extLst>
              <a:ext uri="{FF2B5EF4-FFF2-40B4-BE49-F238E27FC236}">
                <a16:creationId xmlns:a16="http://schemas.microsoft.com/office/drawing/2014/main" id="{71AD194B-F38B-1BC7-8D27-35C0BA11DF40}"/>
              </a:ext>
            </a:extLst>
          </p:cNvPr>
          <p:cNvSpPr/>
          <p:nvPr/>
        </p:nvSpPr>
        <p:spPr>
          <a:xfrm>
            <a:off x="6251510" y="1642188"/>
            <a:ext cx="662474" cy="1670179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4" name="Pfeil: nach links gekrümmt 13">
            <a:extLst>
              <a:ext uri="{FF2B5EF4-FFF2-40B4-BE49-F238E27FC236}">
                <a16:creationId xmlns:a16="http://schemas.microsoft.com/office/drawing/2014/main" id="{895773E9-F966-B8CD-BE98-8FFD98833FE7}"/>
              </a:ext>
            </a:extLst>
          </p:cNvPr>
          <p:cNvSpPr/>
          <p:nvPr/>
        </p:nvSpPr>
        <p:spPr>
          <a:xfrm>
            <a:off x="11066107" y="1819469"/>
            <a:ext cx="615820" cy="2509935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3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239B59-0CD9-C2D6-FD08-4E8D3702B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Stand März 2026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278488B-36FF-CF54-8464-17CFB007B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5556"/>
          <a:stretch/>
        </p:blipFill>
        <p:spPr>
          <a:xfrm>
            <a:off x="7464917" y="564502"/>
            <a:ext cx="3592305" cy="3410339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9EB445B-4A80-46EE-B0BD-443B79E64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841" y="4013919"/>
            <a:ext cx="3573604" cy="2149973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4A0BD913-70F5-5EC9-1673-CD9DD07616BD}"/>
              </a:ext>
            </a:extLst>
          </p:cNvPr>
          <p:cNvSpPr/>
          <p:nvPr/>
        </p:nvSpPr>
        <p:spPr>
          <a:xfrm>
            <a:off x="1212980" y="2034073"/>
            <a:ext cx="5794310" cy="12876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800" dirty="0"/>
              <a:t>23 interessierte Kinder &amp; Jugendliche </a:t>
            </a:r>
          </a:p>
          <a:p>
            <a:r>
              <a:rPr lang="de-AT" sz="2800" dirty="0"/>
              <a:t>zwischen 12 und 17 Jahren</a:t>
            </a:r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60423528-AC86-3F26-11E4-341B52E1DF76}"/>
              </a:ext>
            </a:extLst>
          </p:cNvPr>
          <p:cNvSpPr/>
          <p:nvPr/>
        </p:nvSpPr>
        <p:spPr>
          <a:xfrm>
            <a:off x="3508310" y="3517641"/>
            <a:ext cx="961053" cy="98904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98F24C8-C1E2-A35F-E976-C5C14B2885C8}"/>
              </a:ext>
            </a:extLst>
          </p:cNvPr>
          <p:cNvSpPr/>
          <p:nvPr/>
        </p:nvSpPr>
        <p:spPr>
          <a:xfrm>
            <a:off x="1253413" y="4705738"/>
            <a:ext cx="5794310" cy="12876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800" dirty="0"/>
              <a:t>Erstplatzierten qualifizieren sich zum IMYB 2026 in Nordirland</a:t>
            </a:r>
          </a:p>
        </p:txBody>
      </p:sp>
    </p:spTree>
    <p:extLst>
      <p:ext uri="{BB962C8B-B14F-4D97-AF65-F5344CB8AC3E}">
        <p14:creationId xmlns:p14="http://schemas.microsoft.com/office/powerpoint/2010/main" val="207633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AB8B60-FBF8-3115-02E9-FFC242338A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IMYB 2026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2EF505D-300F-8C3A-C77B-73AA37334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987" y="3955563"/>
            <a:ext cx="10008637" cy="10866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9F9BC57-238A-8D66-D3B7-3127FA5E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830" y="550507"/>
            <a:ext cx="1788046" cy="176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46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EB2A9-6770-1681-02FC-2BB385590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609600"/>
            <a:ext cx="5295122" cy="1356360"/>
          </a:xfrm>
        </p:spPr>
        <p:txBody>
          <a:bodyPr/>
          <a:lstStyle/>
          <a:p>
            <a:pPr algn="r"/>
            <a:r>
              <a:rPr lang="de-AT" dirty="0"/>
              <a:t>Mehr zum IMYB 2026 online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08C24BE-93D2-DE6C-68F7-B5D5B9901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607" y="1944691"/>
            <a:ext cx="2524477" cy="2267266"/>
          </a:xfrm>
        </p:spPr>
      </p:pic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DCFC4745-534B-C324-5423-ADD7A79F061F}"/>
              </a:ext>
            </a:extLst>
          </p:cNvPr>
          <p:cNvSpPr/>
          <p:nvPr/>
        </p:nvSpPr>
        <p:spPr>
          <a:xfrm>
            <a:off x="3023119" y="2789852"/>
            <a:ext cx="1688840" cy="4945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F8B84A0-C97C-0832-F4B5-FCB362428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833" y="2230015"/>
            <a:ext cx="1687286" cy="16872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84A311D-7BFC-DB99-AF5D-7382E281F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08" y="4243966"/>
            <a:ext cx="2815117" cy="2077126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372B7E3F-E1B3-4703-2DD3-CE2B082EB2F7}"/>
              </a:ext>
            </a:extLst>
          </p:cNvPr>
          <p:cNvSpPr/>
          <p:nvPr/>
        </p:nvSpPr>
        <p:spPr>
          <a:xfrm>
            <a:off x="4124131" y="4254759"/>
            <a:ext cx="1380930" cy="20900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Studenten-wohnheim Elm BT9 der </a:t>
            </a:r>
            <a:r>
              <a:rPr lang="de-AT" dirty="0" err="1"/>
              <a:t>Queen‘s</a:t>
            </a:r>
            <a:r>
              <a:rPr lang="de-AT" dirty="0"/>
              <a:t> University in Belfast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253B90D-8834-E736-9219-27BA75AB50A9}"/>
              </a:ext>
            </a:extLst>
          </p:cNvPr>
          <p:cNvSpPr/>
          <p:nvPr/>
        </p:nvSpPr>
        <p:spPr>
          <a:xfrm>
            <a:off x="7781731" y="559837"/>
            <a:ext cx="3275045" cy="21087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/>
              <a:t>Koordinatorin Rosi Fellner,</a:t>
            </a:r>
          </a:p>
          <a:p>
            <a:pPr algn="ctr"/>
            <a:r>
              <a:rPr lang="de-AT" sz="2000" dirty="0"/>
              <a:t>ein weiterer Betreuer,</a:t>
            </a:r>
          </a:p>
          <a:p>
            <a:pPr algn="ctr"/>
            <a:r>
              <a:rPr lang="de-AT" sz="2000" dirty="0"/>
              <a:t>3 Jugendliche und</a:t>
            </a:r>
          </a:p>
          <a:p>
            <a:pPr algn="ctr"/>
            <a:r>
              <a:rPr lang="de-AT" sz="2000" dirty="0"/>
              <a:t>Jakob Zöchbauer als </a:t>
            </a:r>
            <a:r>
              <a:rPr lang="de-AT" sz="2000" dirty="0" err="1"/>
              <a:t>Facilitator</a:t>
            </a:r>
            <a:r>
              <a:rPr lang="de-AT" sz="2000" dirty="0"/>
              <a:t> vertreten Österreich</a:t>
            </a:r>
          </a:p>
        </p:txBody>
      </p:sp>
      <p:pic>
        <p:nvPicPr>
          <p:cNvPr id="15" name="Grafik 14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D2FBEF70-4CC0-946E-AF0B-3D7DB00078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340" y="3021118"/>
            <a:ext cx="2771192" cy="118765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A073E21-336E-3F59-1C63-26F5949EE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0571" y="4471232"/>
            <a:ext cx="1514347" cy="1901577"/>
          </a:xfrm>
          <a:prstGeom prst="rect">
            <a:avLst/>
          </a:prstGeom>
        </p:spPr>
      </p:pic>
      <p:sp>
        <p:nvSpPr>
          <p:cNvPr id="18" name="Pfeil: nach links gekrümmt 17">
            <a:extLst>
              <a:ext uri="{FF2B5EF4-FFF2-40B4-BE49-F238E27FC236}">
                <a16:creationId xmlns:a16="http://schemas.microsoft.com/office/drawing/2014/main" id="{B806B204-F116-657A-A999-345FFC5EFDDB}"/>
              </a:ext>
            </a:extLst>
          </p:cNvPr>
          <p:cNvSpPr/>
          <p:nvPr/>
        </p:nvSpPr>
        <p:spPr>
          <a:xfrm>
            <a:off x="10963469" y="3452327"/>
            <a:ext cx="830425" cy="183813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640667F4-DBB2-E132-8ED5-BACD7B2D5795}"/>
              </a:ext>
            </a:extLst>
          </p:cNvPr>
          <p:cNvSpPr/>
          <p:nvPr/>
        </p:nvSpPr>
        <p:spPr>
          <a:xfrm>
            <a:off x="6550089" y="4674637"/>
            <a:ext cx="2668556" cy="1486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Ankauf bedruckter Hoodies mit LOGO bei ÖIB angefragt</a:t>
            </a:r>
          </a:p>
        </p:txBody>
      </p:sp>
    </p:spTree>
    <p:extLst>
      <p:ext uri="{BB962C8B-B14F-4D97-AF65-F5344CB8AC3E}">
        <p14:creationId xmlns:p14="http://schemas.microsoft.com/office/powerpoint/2010/main" val="4251972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7606" y="417572"/>
            <a:ext cx="9875520" cy="1356360"/>
          </a:xfrm>
        </p:spPr>
        <p:txBody>
          <a:bodyPr/>
          <a:lstStyle/>
          <a:p>
            <a:r>
              <a:rPr lang="de-DE" b="1" dirty="0"/>
              <a:t>Imkerlicher Jugendwettbewerb 2025</a:t>
            </a:r>
            <a:endParaRPr lang="de-AT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7606" y="1773932"/>
            <a:ext cx="4735914" cy="2527480"/>
          </a:xfrm>
        </p:spPr>
        <p:txBody>
          <a:bodyPr>
            <a:normAutofit/>
          </a:bodyPr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800" b="1" dirty="0">
                <a:cs typeface="Times New Roman" panose="02020603050405020304" pitchFamily="18" charset="0"/>
              </a:rPr>
              <a:t>TERMIN</a:t>
            </a:r>
            <a:r>
              <a:rPr lang="de-DE" altLang="de-DE" sz="2800" dirty="0">
                <a:cs typeface="Times New Roman" panose="02020603050405020304" pitchFamily="18" charset="0"/>
              </a:rPr>
              <a:t>: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Freitag, 30. Mai – 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Sonntag, 01. Juni 2025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de-AT" altLang="de-DE" sz="2000" b="1" dirty="0"/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800" b="1" dirty="0">
                <a:cs typeface="Times New Roman" panose="02020603050405020304" pitchFamily="18" charset="0"/>
              </a:rPr>
              <a:t>VERANSTALTUNGSORT</a:t>
            </a:r>
            <a:r>
              <a:rPr lang="de-DE" altLang="de-DE" sz="2800" dirty="0">
                <a:cs typeface="Times New Roman" panose="02020603050405020304" pitchFamily="18" charset="0"/>
              </a:rPr>
              <a:t>: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800" dirty="0">
                <a:cs typeface="Times New Roman" panose="02020603050405020304" pitchFamily="18" charset="0"/>
              </a:rPr>
              <a:t>LFS Tamsweg, Salzburg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de-DE" altLang="de-DE" sz="2000" dirty="0"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92808" y="6784974"/>
            <a:ext cx="93273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C77D568-8514-AA87-02F3-17AC3934ED2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246"/>
          <a:stretch/>
        </p:blipFill>
        <p:spPr>
          <a:xfrm>
            <a:off x="5033363" y="2920483"/>
            <a:ext cx="6807184" cy="360183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EA36149-78DB-0500-1AD4-E751309914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307" b="10880"/>
          <a:stretch/>
        </p:blipFill>
        <p:spPr>
          <a:xfrm>
            <a:off x="9480862" y="1371599"/>
            <a:ext cx="2238385" cy="1912777"/>
          </a:xfrm>
          <a:prstGeom prst="rect">
            <a:avLst/>
          </a:prstGeom>
        </p:spPr>
      </p:pic>
      <p:sp>
        <p:nvSpPr>
          <p:cNvPr id="17" name="Rechteckige Legende 2">
            <a:extLst>
              <a:ext uri="{FF2B5EF4-FFF2-40B4-BE49-F238E27FC236}">
                <a16:creationId xmlns:a16="http://schemas.microsoft.com/office/drawing/2014/main" id="{EED1DF65-5BFD-40A6-DC60-DDC6C31639FD}"/>
              </a:ext>
            </a:extLst>
          </p:cNvPr>
          <p:cNvSpPr/>
          <p:nvPr/>
        </p:nvSpPr>
        <p:spPr>
          <a:xfrm>
            <a:off x="6755363" y="2127379"/>
            <a:ext cx="2621902" cy="438631"/>
          </a:xfrm>
          <a:prstGeom prst="wedgeRectCallout">
            <a:avLst>
              <a:gd name="adj1" fmla="val 36914"/>
              <a:gd name="adj2" fmla="val 108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Neues Logo für Jugend</a:t>
            </a:r>
            <a:endParaRPr lang="de-AT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07FDCF7-216B-F382-A28B-422639A1E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35" y="4506685"/>
            <a:ext cx="3618534" cy="162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90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6656154" cy="675736"/>
          </a:xfrm>
        </p:spPr>
        <p:txBody>
          <a:bodyPr>
            <a:normAutofit fontScale="90000"/>
          </a:bodyPr>
          <a:lstStyle/>
          <a:p>
            <a:r>
              <a:rPr lang="de-AT" dirty="0"/>
              <a:t>Zur Erinnerung für Jugend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1611835"/>
            <a:ext cx="3995250" cy="478896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de-AT" sz="2400" dirty="0"/>
              <a:t>Kurse von Landimpulse sind für Kinder &amp; Jugendliche </a:t>
            </a:r>
            <a:r>
              <a:rPr lang="de-AT" sz="2400" b="1" dirty="0"/>
              <a:t>unter 17 Jahren kostenlos (auch Online-Grundkurs)</a:t>
            </a:r>
          </a:p>
          <a:p>
            <a:pPr marL="45720" indent="0">
              <a:buNone/>
            </a:pPr>
            <a:r>
              <a:rPr lang="de-DE" sz="2400" dirty="0"/>
              <a:t>Lehrvideos online verfügbar </a:t>
            </a:r>
            <a:r>
              <a:rPr lang="de-DE" sz="2400" dirty="0">
                <a:hlinkClick r:id="rId2"/>
              </a:rPr>
              <a:t>www.agrovideos.at</a:t>
            </a:r>
            <a:endParaRPr lang="de-DE" sz="2400" dirty="0"/>
          </a:p>
          <a:p>
            <a:pPr marL="45720" indent="0">
              <a:buNone/>
            </a:pPr>
            <a:r>
              <a:rPr lang="de-DE" sz="2400" dirty="0"/>
              <a:t>Neuauflage des Nachschlagewerks „Imker Neueinsteiger“ </a:t>
            </a:r>
          </a:p>
          <a:p>
            <a:pPr marL="45720" indent="0">
              <a:buNone/>
            </a:pPr>
            <a:r>
              <a:rPr lang="de-DE" sz="2400" dirty="0"/>
              <a:t>um 19,90 Euro</a:t>
            </a:r>
          </a:p>
          <a:p>
            <a:pPr marL="0" indent="0">
              <a:buNone/>
            </a:pPr>
            <a:r>
              <a:rPr lang="de-DE" sz="2400" dirty="0"/>
              <a:t>Bei Landimpulse Publikationen</a:t>
            </a:r>
            <a:endParaRPr lang="de-AT" sz="2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7" r="10193" b="25917"/>
          <a:stretch/>
        </p:blipFill>
        <p:spPr>
          <a:xfrm>
            <a:off x="8842247" y="423294"/>
            <a:ext cx="2699769" cy="1188541"/>
          </a:xfrm>
          <a:prstGeom prst="rect">
            <a:avLst/>
          </a:prstGeom>
        </p:spPr>
      </p:pic>
      <p:pic>
        <p:nvPicPr>
          <p:cNvPr id="2050" name="Picture 2" descr="image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177" y="2163160"/>
            <a:ext cx="5812839" cy="413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0376" y="5333718"/>
            <a:ext cx="990070" cy="9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12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5745" y="324637"/>
            <a:ext cx="9875520" cy="1356360"/>
          </a:xfrm>
        </p:spPr>
        <p:txBody>
          <a:bodyPr/>
          <a:lstStyle/>
          <a:p>
            <a:r>
              <a:rPr lang="de-DE" dirty="0"/>
              <a:t>Zoom-Bienen jeden 15.ten im Monat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675745" y="1680997"/>
            <a:ext cx="4617720" cy="1255917"/>
          </a:xfrm>
        </p:spPr>
        <p:txBody>
          <a:bodyPr/>
          <a:lstStyle/>
          <a:p>
            <a:r>
              <a:rPr lang="de-DE" dirty="0"/>
              <a:t>Monatliche Onlinetreffen für Kinder &amp; Jugendliche via Zoom:</a:t>
            </a:r>
            <a:endParaRPr lang="de-AT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675745" y="2776272"/>
            <a:ext cx="4617720" cy="3383280"/>
          </a:xfrm>
        </p:spPr>
        <p:txBody>
          <a:bodyPr>
            <a:normAutofit/>
          </a:bodyPr>
          <a:lstStyle/>
          <a:p>
            <a:endParaRPr lang="de-DE" b="1" dirty="0"/>
          </a:p>
          <a:p>
            <a:pPr marL="45720" indent="0">
              <a:buNone/>
            </a:pPr>
            <a:r>
              <a:rPr lang="de-DE" dirty="0"/>
              <a:t>Link auf NÖIV und ÖIB Homepage</a:t>
            </a:r>
          </a:p>
          <a:p>
            <a:pPr marL="45720" indent="0">
              <a:buNone/>
            </a:pPr>
            <a:r>
              <a:rPr lang="de-DE" dirty="0"/>
              <a:t>Zoom-Meeting </a:t>
            </a:r>
          </a:p>
          <a:p>
            <a:pPr marL="45720" indent="0">
              <a:buNone/>
            </a:pPr>
            <a:r>
              <a:rPr lang="de-DE" dirty="0"/>
              <a:t>beitreten:</a:t>
            </a:r>
          </a:p>
          <a:p>
            <a:pPr marL="45720" indent="0">
              <a:buNone/>
            </a:pP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861304" y="1680997"/>
            <a:ext cx="5745162" cy="4133850"/>
          </a:xfrm>
          <a:prstGeom prst="rect">
            <a:avLst/>
          </a:prstGeom>
        </p:spPr>
      </p:pic>
      <p:pic>
        <p:nvPicPr>
          <p:cNvPr id="9" name="Grafik 8" descr="C:\Users\v.fuellenhals\Downloads\Zoom-Bienen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861" y="3657601"/>
            <a:ext cx="949650" cy="93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Zoom Logo PNG Vectors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677" y="3662599"/>
            <a:ext cx="1021233" cy="88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81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870FB1-0565-409F-872D-0EBD0D3A3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Appell an alle Funktionäre! ICH SUCHE: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96C9ED-14FE-42B7-BF62-BF36AC5BD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5578"/>
            <a:ext cx="8596668" cy="4472822"/>
          </a:xfrm>
        </p:spPr>
        <p:txBody>
          <a:bodyPr>
            <a:normAutofit/>
          </a:bodyPr>
          <a:lstStyle/>
          <a:p>
            <a:r>
              <a:rPr lang="de-AT" sz="2400" dirty="0"/>
              <a:t>Jugendliche Imker:innen die sich an Wettbewerb beteiligen wollen</a:t>
            </a:r>
          </a:p>
          <a:p>
            <a:r>
              <a:rPr lang="de-AT" sz="2400" dirty="0"/>
              <a:t>Freiwillige Jugendbeauftragte/Ansprechpersonen in den Bezirken</a:t>
            </a:r>
          </a:p>
          <a:p>
            <a:r>
              <a:rPr lang="de-AT" sz="2400" dirty="0"/>
              <a:t>Imker:innen, die bereits an Schulen oder Kindergärten aktiv sind oder </a:t>
            </a:r>
          </a:p>
          <a:p>
            <a:r>
              <a:rPr lang="de-AT" sz="2400" dirty="0"/>
              <a:t>Besuch bei </a:t>
            </a:r>
            <a:r>
              <a:rPr lang="de-AT" sz="2400" dirty="0" err="1"/>
              <a:t>Imker:in</a:t>
            </a:r>
            <a:r>
              <a:rPr lang="de-AT" sz="2400" dirty="0"/>
              <a:t> ermöglichen</a:t>
            </a:r>
          </a:p>
          <a:p>
            <a:pPr marL="0" indent="0">
              <a:buNone/>
            </a:pPr>
            <a:endParaRPr lang="de-AT" sz="2400" dirty="0"/>
          </a:p>
          <a:p>
            <a:pPr marL="0" indent="0">
              <a:buNone/>
            </a:pPr>
            <a:r>
              <a:rPr lang="de-AT" sz="2400" dirty="0"/>
              <a:t>Bitte melden bei </a:t>
            </a:r>
            <a:r>
              <a:rPr lang="de-AT" sz="2400" u="sng" dirty="0"/>
              <a:t>valeria.voit@gmx.at</a:t>
            </a:r>
          </a:p>
        </p:txBody>
      </p:sp>
    </p:spTree>
    <p:extLst>
      <p:ext uri="{BB962C8B-B14F-4D97-AF65-F5344CB8AC3E}">
        <p14:creationId xmlns:p14="http://schemas.microsoft.com/office/powerpoint/2010/main" val="4224200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A93F13-3AC0-27F1-B1B2-F049B4790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278" y="429209"/>
            <a:ext cx="4276447" cy="603690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6A1BFB3-0A55-033D-EFB6-CD3F178BAF42}"/>
              </a:ext>
            </a:extLst>
          </p:cNvPr>
          <p:cNvSpPr/>
          <p:nvPr/>
        </p:nvSpPr>
        <p:spPr>
          <a:xfrm>
            <a:off x="783770" y="1810137"/>
            <a:ext cx="5523724" cy="335902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Warum dieses Spendenkonto?</a:t>
            </a:r>
          </a:p>
          <a:p>
            <a:pPr algn="ctr"/>
            <a:r>
              <a:rPr lang="de-A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Unterstützung von Projekten und Wettbewerben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Internationale Vernetzung junger Imker:innen</a:t>
            </a:r>
          </a:p>
          <a:p>
            <a:pPr algn="ctr"/>
            <a:r>
              <a:rPr lang="de-A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algn="ctr"/>
            <a:r>
              <a:rPr lang="de-AT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Nachwuchsarbeit gemeinsam stärken!</a:t>
            </a:r>
            <a:endParaRPr lang="de-AT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96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Danke für eure Aufmerksamkeit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A2DA24D-5219-4D96-BFD5-DDA9EBB3886D}"/>
              </a:ext>
            </a:extLst>
          </p:cNvPr>
          <p:cNvSpPr/>
          <p:nvPr/>
        </p:nvSpPr>
        <p:spPr>
          <a:xfrm>
            <a:off x="3207194" y="4283652"/>
            <a:ext cx="6066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600" dirty="0"/>
              <a:t>Infos an </a:t>
            </a:r>
            <a:r>
              <a:rPr lang="de-AT" sz="3600" u="sng" dirty="0"/>
              <a:t>valeria.voit@gmx.at</a:t>
            </a:r>
          </a:p>
        </p:txBody>
      </p:sp>
    </p:spTree>
    <p:extLst>
      <p:ext uri="{BB962C8B-B14F-4D97-AF65-F5344CB8AC3E}">
        <p14:creationId xmlns:p14="http://schemas.microsoft.com/office/powerpoint/2010/main" val="302098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9637A2-7209-4D00-AAE3-EE5C45F2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6143344" cy="1004597"/>
          </a:xfrm>
        </p:spPr>
        <p:txBody>
          <a:bodyPr>
            <a:normAutofit/>
          </a:bodyPr>
          <a:lstStyle/>
          <a:p>
            <a:r>
              <a:rPr lang="de-AT" sz="4400" b="1" dirty="0"/>
              <a:t>Jugendwettbewerb</a:t>
            </a:r>
            <a:r>
              <a:rPr lang="de-AT" sz="4000" b="1" dirty="0"/>
              <a:t> 2025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0A8C22-8399-43C1-8B36-439E3CD02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98" y="2270742"/>
            <a:ext cx="5645020" cy="329030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de-DE" sz="2400" dirty="0"/>
              <a:t>25 </a:t>
            </a:r>
            <a:r>
              <a:rPr lang="de-DE" sz="2400" dirty="0" err="1"/>
              <a:t>Teilnehmer:innen</a:t>
            </a:r>
            <a:r>
              <a:rPr lang="de-DE" sz="2400" dirty="0"/>
              <a:t> aus 8 Bundesländern</a:t>
            </a:r>
          </a:p>
          <a:p>
            <a:pPr marL="45720" indent="0">
              <a:buNone/>
            </a:pPr>
            <a:r>
              <a:rPr lang="de-DE" sz="2400" dirty="0"/>
              <a:t>50 Fragen im Test </a:t>
            </a:r>
          </a:p>
          <a:p>
            <a:pPr marL="45720" indent="0">
              <a:buNone/>
            </a:pPr>
            <a:r>
              <a:rPr lang="de-DE" sz="2400" dirty="0"/>
              <a:t>13 praxisorientierte Stationen</a:t>
            </a:r>
          </a:p>
          <a:p>
            <a:pPr marL="45720" indent="0">
              <a:buNone/>
            </a:pPr>
            <a:r>
              <a:rPr lang="de-DE" sz="2400" dirty="0"/>
              <a:t>Bogenschießen (SA Nachmittag)</a:t>
            </a:r>
          </a:p>
          <a:p>
            <a:pPr marL="45720" indent="0">
              <a:buNone/>
            </a:pPr>
            <a:r>
              <a:rPr lang="de-DE" sz="2400" dirty="0" err="1"/>
              <a:t>Grillerei</a:t>
            </a:r>
            <a:r>
              <a:rPr lang="de-DE" sz="2400" dirty="0"/>
              <a:t> und Siegerehrung</a:t>
            </a:r>
          </a:p>
          <a:p>
            <a:pPr marL="45720" indent="0">
              <a:buNone/>
            </a:pPr>
            <a:r>
              <a:rPr lang="de-DE" sz="2400" dirty="0"/>
              <a:t>Bericht siehe Bienen aktuell 07/08 2025</a:t>
            </a:r>
          </a:p>
          <a:p>
            <a:pPr marL="45720" indent="0">
              <a:buNone/>
            </a:pPr>
            <a:endParaRPr lang="de-DE" sz="2600" dirty="0"/>
          </a:p>
          <a:p>
            <a:pPr marL="45720" indent="0">
              <a:buNone/>
            </a:pPr>
            <a:endParaRPr lang="de-DE" sz="2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149" y="404322"/>
            <a:ext cx="2952605" cy="123748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6A7B39-8478-8938-1897-16698CF1F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728" y="2239349"/>
            <a:ext cx="4978005" cy="338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57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4466" y="609600"/>
            <a:ext cx="10034054" cy="697992"/>
          </a:xfrm>
        </p:spPr>
        <p:txBody>
          <a:bodyPr/>
          <a:lstStyle/>
          <a:p>
            <a:pPr algn="ctr"/>
            <a:r>
              <a:rPr lang="de-DE" b="1" dirty="0"/>
              <a:t>Praxis und Wissensstationen</a:t>
            </a:r>
            <a:endParaRPr lang="de-AT" b="1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64CF2CB4-CD36-E0FE-F182-FADC83A3B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1523" y="1334239"/>
            <a:ext cx="6496493" cy="5097663"/>
          </a:xfrm>
        </p:spPr>
      </p:pic>
    </p:spTree>
    <p:extLst>
      <p:ext uri="{BB962C8B-B14F-4D97-AF65-F5344CB8AC3E}">
        <p14:creationId xmlns:p14="http://schemas.microsoft.com/office/powerpoint/2010/main" val="1501678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B20DC1C-CCD9-BC3A-CDA9-C71EC4A8A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1" y="426005"/>
            <a:ext cx="2110870" cy="30768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36B5BDC-A6AC-B0D2-94B2-A6B72A414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01" y="857249"/>
            <a:ext cx="4095952" cy="267555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32E0473-ACFF-6805-706C-E94688853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38" y="3948712"/>
            <a:ext cx="3267937" cy="252952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FCCE778-8A9B-5800-63D9-D1CEFA5EA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894" y="428625"/>
            <a:ext cx="3727679" cy="310514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2841CE9-C884-3945-7698-6736F3482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998" y="3924300"/>
            <a:ext cx="4115552" cy="249768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0879D0B-EF53-1FD8-E21A-9CD98105D3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016137" y="3933825"/>
            <a:ext cx="3316023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72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4BF62B1-48D5-250A-0E7B-5AF2F4C7F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841" y="3988117"/>
            <a:ext cx="3562375" cy="247216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A8928C2-C9C7-B7BE-6349-72C13D4C9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247" y="370949"/>
            <a:ext cx="2099703" cy="3143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D0A4357-28D7-E6B1-43D1-A8A5EEF25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202" y="1047749"/>
            <a:ext cx="3960895" cy="248602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32CA7CC-04F3-AF97-06FE-D1F7EE88A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348" y="389942"/>
            <a:ext cx="2214059" cy="321160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2C8C2DB-4F77-C272-1198-A66A95B87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95" y="3909525"/>
            <a:ext cx="2534422" cy="257524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19AD3E3-EED7-E777-A15A-099C7BF3A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1856" y="4020516"/>
            <a:ext cx="3657515" cy="240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98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A1CDAAE-216D-4B27-BC26-4D8B7304251F}"/>
              </a:ext>
            </a:extLst>
          </p:cNvPr>
          <p:cNvSpPr txBox="1">
            <a:spLocks/>
          </p:cNvSpPr>
          <p:nvPr/>
        </p:nvSpPr>
        <p:spPr>
          <a:xfrm>
            <a:off x="1143000" y="518160"/>
            <a:ext cx="7863166" cy="11764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3 Teilnehmer:innen aus </a:t>
            </a:r>
            <a:r>
              <a:rPr lang="en-US" dirty="0"/>
              <a:t>NÖ</a:t>
            </a:r>
            <a:endParaRPr lang="en-US" sz="4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351" y="649612"/>
            <a:ext cx="1254408" cy="1445705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7306734" y="2095317"/>
            <a:ext cx="435904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800" dirty="0"/>
          </a:p>
          <a:p>
            <a:r>
              <a:rPr lang="de-DE" sz="2800" dirty="0"/>
              <a:t>Ben Tobler als Betreuer</a:t>
            </a:r>
            <a:endParaRPr lang="de-AT" sz="2800" dirty="0"/>
          </a:p>
          <a:p>
            <a:r>
              <a:rPr lang="de-DE" sz="2800" dirty="0" err="1"/>
              <a:t>Matea</a:t>
            </a:r>
            <a:r>
              <a:rPr lang="de-DE" sz="2800" dirty="0"/>
              <a:t> Piribauer aus Bromberg (11 Jahre alt)</a:t>
            </a:r>
          </a:p>
          <a:p>
            <a:r>
              <a:rPr lang="de-DE" sz="2800" dirty="0"/>
              <a:t>Lia Maria </a:t>
            </a:r>
            <a:r>
              <a:rPr lang="de-DE" sz="2800" dirty="0" err="1"/>
              <a:t>Tache</a:t>
            </a:r>
            <a:r>
              <a:rPr lang="de-DE" sz="2800" dirty="0"/>
              <a:t> aus Ternitz</a:t>
            </a:r>
          </a:p>
          <a:p>
            <a:r>
              <a:rPr lang="de-DE" sz="2800" dirty="0"/>
              <a:t>Elija Raab aus Arbesbach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C07F4382-C05F-2D7F-DEF9-A3DCC6185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169" y="2066731"/>
            <a:ext cx="5876113" cy="4038600"/>
          </a:xfrm>
        </p:spPr>
      </p:pic>
    </p:spTree>
    <p:extLst>
      <p:ext uri="{BB962C8B-B14F-4D97-AF65-F5344CB8AC3E}">
        <p14:creationId xmlns:p14="http://schemas.microsoft.com/office/powerpoint/2010/main" val="89230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2286000"/>
            <a:ext cx="5953903" cy="316992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A1CDAAE-216D-4B27-BC26-4D8B7304251F}"/>
              </a:ext>
            </a:extLst>
          </p:cNvPr>
          <p:cNvSpPr txBox="1">
            <a:spLocks/>
          </p:cNvSpPr>
          <p:nvPr/>
        </p:nvSpPr>
        <p:spPr>
          <a:xfrm>
            <a:off x="1143000" y="518160"/>
            <a:ext cx="7863166" cy="11764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3 Teilnehmer:innen aus </a:t>
            </a:r>
            <a:r>
              <a:rPr lang="en-US" dirty="0"/>
              <a:t>NÖ</a:t>
            </a:r>
            <a:endParaRPr lang="en-US" sz="4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351" y="649612"/>
            <a:ext cx="1254408" cy="1445705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7306734" y="2095317"/>
            <a:ext cx="435904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800" dirty="0"/>
          </a:p>
          <a:p>
            <a:r>
              <a:rPr lang="de-DE" sz="2800" dirty="0"/>
              <a:t>Ben Tobler als Betreuer</a:t>
            </a:r>
            <a:endParaRPr lang="de-AT" sz="2800" dirty="0"/>
          </a:p>
          <a:p>
            <a:r>
              <a:rPr lang="de-DE" sz="2800" dirty="0" err="1"/>
              <a:t>Matea</a:t>
            </a:r>
            <a:r>
              <a:rPr lang="de-DE" sz="2800" dirty="0"/>
              <a:t> Piribauer aus Bromberg (11 Jahre alt)</a:t>
            </a:r>
          </a:p>
          <a:p>
            <a:r>
              <a:rPr lang="de-DE" sz="2800" dirty="0"/>
              <a:t>Lia Maria </a:t>
            </a:r>
            <a:r>
              <a:rPr lang="de-DE" sz="2800" dirty="0" err="1"/>
              <a:t>Tache</a:t>
            </a:r>
            <a:r>
              <a:rPr lang="de-DE" sz="2800" dirty="0"/>
              <a:t> aus Ternitz</a:t>
            </a:r>
          </a:p>
          <a:p>
            <a:r>
              <a:rPr lang="de-DE" sz="2800" dirty="0"/>
              <a:t>Elija Raab aus Arbesbach</a:t>
            </a:r>
          </a:p>
        </p:txBody>
      </p:sp>
    </p:spTree>
    <p:extLst>
      <p:ext uri="{BB962C8B-B14F-4D97-AF65-F5344CB8AC3E}">
        <p14:creationId xmlns:p14="http://schemas.microsoft.com/office/powerpoint/2010/main" val="798544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1CDAAE-216D-4B27-BC26-4D8B73042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49612"/>
            <a:ext cx="7863166" cy="117641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dirty="0"/>
              <a:t>3 Teilnehmer:innen </a:t>
            </a:r>
            <a:r>
              <a:rPr lang="en-US" sz="4400" dirty="0"/>
              <a:t>2023</a:t>
            </a:r>
            <a:endParaRPr lang="en-US" sz="4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2112739"/>
            <a:ext cx="4359041" cy="3880773"/>
          </a:xfrm>
        </p:spPr>
        <p:txBody>
          <a:bodyPr>
            <a:normAutofit/>
          </a:bodyPr>
          <a:lstStyle/>
          <a:p>
            <a:endParaRPr lang="de-DE" sz="2800" dirty="0"/>
          </a:p>
          <a:p>
            <a:r>
              <a:rPr lang="de-DE" sz="2800" dirty="0" err="1"/>
              <a:t>Elija</a:t>
            </a:r>
            <a:r>
              <a:rPr lang="de-DE" sz="2800" dirty="0"/>
              <a:t> Raab aus </a:t>
            </a:r>
            <a:r>
              <a:rPr lang="de-DE" sz="2800" dirty="0" err="1"/>
              <a:t>Arbesbach</a:t>
            </a:r>
            <a:endParaRPr lang="de-DE" sz="2800" dirty="0"/>
          </a:p>
          <a:p>
            <a:r>
              <a:rPr lang="de-DE" sz="2800" dirty="0"/>
              <a:t>Katrin Schmidrathner aus Johannesberg</a:t>
            </a:r>
          </a:p>
          <a:p>
            <a:r>
              <a:rPr lang="de-DE" sz="2800" dirty="0"/>
              <a:t>Lia Maria Tache aus Ternitz</a:t>
            </a:r>
          </a:p>
          <a:p>
            <a:r>
              <a:rPr lang="de-DE" sz="2800" dirty="0"/>
              <a:t>Ben Tobler als </a:t>
            </a:r>
            <a:r>
              <a:rPr lang="de-DE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Betreuer</a:t>
            </a:r>
            <a:endParaRPr lang="de-AT" sz="2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380" y="2332000"/>
            <a:ext cx="5163379" cy="3442252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351" y="649612"/>
            <a:ext cx="1254408" cy="144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06943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Grü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472</Words>
  <Application>Microsoft Office PowerPoint</Application>
  <PresentationFormat>Breitbild</PresentationFormat>
  <Paragraphs>102</Paragraphs>
  <Slides>24</Slides>
  <Notes>0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Aptos</vt:lpstr>
      <vt:lpstr>Arial</vt:lpstr>
      <vt:lpstr>Calibri</vt:lpstr>
      <vt:lpstr>Corbel</vt:lpstr>
      <vt:lpstr>Times New Roman</vt:lpstr>
      <vt:lpstr>Wingdings</vt:lpstr>
      <vt:lpstr>Basis</vt:lpstr>
      <vt:lpstr>ÖIB Referat  Jugend und Nachwuchs</vt:lpstr>
      <vt:lpstr>Imkerlicher Jugendwettbewerb 2025</vt:lpstr>
      <vt:lpstr>Jugendwettbewerb 2025</vt:lpstr>
      <vt:lpstr>Praxis und Wissensstationen</vt:lpstr>
      <vt:lpstr>PowerPoint-Präsentation</vt:lpstr>
      <vt:lpstr>PowerPoint-Präsentation</vt:lpstr>
      <vt:lpstr>PowerPoint-Präsentation</vt:lpstr>
      <vt:lpstr>PowerPoint-Präsentation</vt:lpstr>
      <vt:lpstr>3 Teilnehmer:innen 2023</vt:lpstr>
      <vt:lpstr>Die Besten </vt:lpstr>
      <vt:lpstr>PowerPoint-Präsentation</vt:lpstr>
      <vt:lpstr>1. Jungimkertreffen AUT-DE</vt:lpstr>
      <vt:lpstr>1. Jungimkerforum in DE</vt:lpstr>
      <vt:lpstr>PowerPoint-Präsentation</vt:lpstr>
      <vt:lpstr>Jungimkerwettberwerb 2026</vt:lpstr>
      <vt:lpstr>Planung läuft…</vt:lpstr>
      <vt:lpstr>Stand März 2026</vt:lpstr>
      <vt:lpstr>IMYB 2026</vt:lpstr>
      <vt:lpstr>Mehr zum IMYB 2026 online</vt:lpstr>
      <vt:lpstr>Zur Erinnerung für Jugend</vt:lpstr>
      <vt:lpstr>Zoom-Bienen jeden 15.ten im Monat</vt:lpstr>
      <vt:lpstr>Appell an alle Funktionäre! ICH SUCHE:</vt:lpstr>
      <vt:lpstr>PowerPoint-Präsentation</vt:lpstr>
      <vt:lpstr>Danke für eure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NÖ Referat  Kinder und Jugendliche</dc:title>
  <dc:creator>Privat</dc:creator>
  <cp:lastModifiedBy>Susanne Pichler</cp:lastModifiedBy>
  <cp:revision>62</cp:revision>
  <cp:lastPrinted>2023-03-17T12:48:27Z</cp:lastPrinted>
  <dcterms:created xsi:type="dcterms:W3CDTF">2018-11-09T13:11:53Z</dcterms:created>
  <dcterms:modified xsi:type="dcterms:W3CDTF">2026-03-13T12:36:27Z</dcterms:modified>
</cp:coreProperties>
</file>