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393" r:id="rId4"/>
    <p:sldId id="395" r:id="rId5"/>
    <p:sldId id="381" r:id="rId6"/>
    <p:sldId id="382" r:id="rId7"/>
    <p:sldId id="384" r:id="rId8"/>
    <p:sldId id="383" r:id="rId9"/>
    <p:sldId id="385" r:id="rId10"/>
    <p:sldId id="379" r:id="rId11"/>
    <p:sldId id="380" r:id="rId12"/>
    <p:sldId id="390" r:id="rId13"/>
    <p:sldId id="392" r:id="rId14"/>
    <p:sldId id="397" r:id="rId15"/>
    <p:sldId id="394" r:id="rId16"/>
    <p:sldId id="396" r:id="rId17"/>
    <p:sldId id="398" r:id="rId18"/>
    <p:sldId id="399" r:id="rId19"/>
    <p:sldId id="386" r:id="rId20"/>
    <p:sldId id="387" r:id="rId21"/>
    <p:sldId id="388" r:id="rId22"/>
    <p:sldId id="259" r:id="rId23"/>
  </p:sldIdLst>
  <p:sldSz cx="9144000" cy="6858000" type="screen4x3"/>
  <p:notesSz cx="6858000" cy="9144000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CC00"/>
    <a:srgbClr val="FFFF99"/>
    <a:srgbClr val="FFCD2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5" autoAdjust="0"/>
    <p:restoredTop sz="94947" autoAdjust="0"/>
  </p:normalViewPr>
  <p:slideViewPr>
    <p:cSldViewPr>
      <p:cViewPr>
        <p:scale>
          <a:sx n="90" d="100"/>
          <a:sy n="90" d="100"/>
        </p:scale>
        <p:origin x="-2400" y="-2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E964F-238E-412B-A2D4-6D547C5B15F2}" type="datetimeFigureOut">
              <a:rPr lang="de-AT" smtClean="0"/>
              <a:t>12.03.2026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D6AB6-AD2B-49DE-9330-21B4641373A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731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48680" y="8532440"/>
            <a:ext cx="1027584" cy="2880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EC1978-64C0-4AF6-B3F1-978F9A342446}" type="datetimeFigureOut">
              <a:rPr lang="de-AT" smtClean="0"/>
              <a:pPr/>
              <a:t>12.03.2026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22300" y="611560"/>
            <a:ext cx="5564188" cy="41735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20688" y="4934272"/>
            <a:ext cx="5544616" cy="34541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20688" y="251520"/>
            <a:ext cx="2971800" cy="313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AT" dirty="0"/>
              <a:t>Name/Titel eintragen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353744" y="8532440"/>
            <a:ext cx="883568" cy="288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AT" dirty="0"/>
              <a:t> Folie </a:t>
            </a:r>
            <a:fld id="{B14DCA39-34B2-41B7-90D1-0EF6FC761D9D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Kopfzeilenplatzhalter 7"/>
          <p:cNvSpPr>
            <a:spLocks noGrp="1"/>
          </p:cNvSpPr>
          <p:nvPr>
            <p:ph type="hdr" sz="quarter"/>
          </p:nvPr>
        </p:nvSpPr>
        <p:spPr>
          <a:xfrm>
            <a:off x="2060848" y="8532440"/>
            <a:ext cx="2808312" cy="2880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AT" dirty="0"/>
              <a:t>Handout des Österreichischen Imkerbundes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620688" y="8460432"/>
            <a:ext cx="5544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20688" y="611560"/>
            <a:ext cx="5544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2300" y="611188"/>
            <a:ext cx="5564188" cy="41735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AT"/>
              <a:t> Folie </a:t>
            </a:r>
            <a:fld id="{B14DCA39-34B2-41B7-90D1-0EF6FC761D9D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798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8092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75A84FFD-1012-410D-F08B-CCDD0EF74F79}"/>
              </a:ext>
            </a:extLst>
          </p:cNvPr>
          <p:cNvSpPr txBox="1"/>
          <p:nvPr userDrawn="1"/>
        </p:nvSpPr>
        <p:spPr>
          <a:xfrm>
            <a:off x="1187624" y="1772816"/>
            <a:ext cx="1692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Akademie</a:t>
            </a:r>
            <a:endParaRPr lang="de-DE" sz="16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5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947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816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5198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04865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04865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7372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03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950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53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061864"/>
            <a:ext cx="79248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850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872"/>
            <a:ext cx="4111625" cy="38191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32338" y="2276872"/>
            <a:ext cx="4113212" cy="1800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32338" y="4149080"/>
            <a:ext cx="4113212" cy="194692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4016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8313" y="2276872"/>
            <a:ext cx="4111625" cy="1800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32338" y="2276872"/>
            <a:ext cx="4113212" cy="1800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3" y="4149080"/>
            <a:ext cx="4111625" cy="194692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32338" y="4149080"/>
            <a:ext cx="4113212" cy="194692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752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276873"/>
            <a:ext cx="8229600" cy="38164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2843808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BA50D42-C9CD-4801-B293-61D1F53EC57E}" type="datetimeFigureOut"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12.03.2026</a:t>
            </a:fld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2798440" y="63235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Folie </a:t>
            </a:r>
            <a:fld id="{4A717A7B-8DD6-415F-AFBE-A61680A79684}" type="slidenum">
              <a:rPr lang="de-DE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‹Nr.›</a:t>
            </a:fld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platzhalter 4"/>
          <p:cNvSpPr txBox="1">
            <a:spLocks/>
          </p:cNvSpPr>
          <p:nvPr userDrawn="1"/>
        </p:nvSpPr>
        <p:spPr>
          <a:xfrm>
            <a:off x="395536" y="6400601"/>
            <a:ext cx="2664296" cy="288032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SzPct val="50000"/>
              <a:buFont typeface="Wingdings 2" pitchFamily="18" charset="2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45000"/>
              <a:buFont typeface="Wingdings 2" pitchFamily="18" charset="2"/>
              <a:buChar char="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40000"/>
              <a:buFont typeface="Wingdings 2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35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30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A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platzhalter 4"/>
          <p:cNvSpPr txBox="1">
            <a:spLocks/>
          </p:cNvSpPr>
          <p:nvPr userDrawn="1"/>
        </p:nvSpPr>
        <p:spPr>
          <a:xfrm>
            <a:off x="6372200" y="6400601"/>
            <a:ext cx="2376264" cy="288032"/>
          </a:xfrm>
          <a:prstGeom prst="rect">
            <a:avLst/>
          </a:prstGeom>
          <a:noFill/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SzPct val="50000"/>
              <a:buFont typeface="Wingdings 2" pitchFamily="18" charset="2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45000"/>
              <a:buFont typeface="Wingdings 2" pitchFamily="18" charset="2"/>
              <a:buChar char="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40000"/>
              <a:buFont typeface="Wingdings 2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35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30000"/>
              <a:buFont typeface="Wingdings 2" pitchFamily="18" charset="2"/>
              <a:buChar char="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Lehrreferat: Pointner / Schmidt</a:t>
            </a:r>
            <a:endParaRPr lang="de-A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FAEEED5B-BD4E-E5BE-832A-C9335FC9240C}"/>
              </a:ext>
            </a:extLst>
          </p:cNvPr>
          <p:cNvSpPr txBox="1"/>
          <p:nvPr userDrawn="1"/>
        </p:nvSpPr>
        <p:spPr>
          <a:xfrm>
            <a:off x="7199806" y="871971"/>
            <a:ext cx="169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solidFill>
                  <a:srgbClr val="FF0000"/>
                </a:solidFill>
                <a:latin typeface="Corbel" panose="020B0503020204020204" pitchFamily="34" charset="0"/>
              </a:rPr>
              <a:t>Akademie</a:t>
            </a:r>
            <a:endParaRPr lang="de-DE" sz="16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pic>
        <p:nvPicPr>
          <p:cNvPr id="19" name="Grafik 18" descr="Ein Bild, das Kreis, Farbigkeit, Grafiken, Kunst enthält.&#10;&#10;Automatisch generierte Beschreibung">
            <a:extLst>
              <a:ext uri="{FF2B5EF4-FFF2-40B4-BE49-F238E27FC236}">
                <a16:creationId xmlns="" xmlns:a16="http://schemas.microsoft.com/office/drawing/2014/main" id="{2873FB06-9C9E-7C13-137A-2DA2646F04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541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50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50000"/>
        <a:buFont typeface="Wingdings 2" pitchFamily="18" charset="2"/>
        <a:buChar char="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45000"/>
        <a:buFont typeface="Wingdings 2" pitchFamily="18" charset="2"/>
        <a:buChar char="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40000"/>
        <a:buFont typeface="Wingdings 2" pitchFamily="18" charset="2"/>
        <a:buChar char="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35000"/>
        <a:buFont typeface="Wingdings 2" pitchFamily="18" charset="2"/>
        <a:buChar char="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85000"/>
          </a:schemeClr>
        </a:buClr>
        <a:buSzPct val="30000"/>
        <a:buFont typeface="Wingdings 2" pitchFamily="18" charset="2"/>
        <a:buChar char="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ehrer.imkereizentrum.a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kerbund.at/netzwerktreffen+2500++114387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CAB12ACE-94A8-4DEB-B45C-BEAEA273F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2708920"/>
            <a:ext cx="8568952" cy="1428179"/>
          </a:xfrm>
        </p:spPr>
        <p:txBody>
          <a:bodyPr/>
          <a:lstStyle/>
          <a:p>
            <a:r>
              <a:rPr lang="de-DE" dirty="0"/>
              <a:t> </a:t>
            </a:r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6DCE9531-B100-425D-AC36-CBF42D9B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924943"/>
            <a:ext cx="8280920" cy="996132"/>
          </a:xfrm>
        </p:spPr>
        <p:txBody>
          <a:bodyPr>
            <a:normAutofit/>
          </a:bodyPr>
          <a:lstStyle/>
          <a:p>
            <a:pPr algn="ctr"/>
            <a:r>
              <a:rPr lang="de-DE" sz="4400" dirty="0"/>
              <a:t>Bericht Lehrreferat </a:t>
            </a:r>
            <a:r>
              <a:rPr lang="de-DE" sz="5400" dirty="0"/>
              <a:t>2025</a:t>
            </a:r>
            <a:endParaRPr lang="de-AT" sz="4400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53B3473D-D3EF-4EAF-9816-51B5A5A851D5}"/>
              </a:ext>
            </a:extLst>
          </p:cNvPr>
          <p:cNvSpPr txBox="1"/>
          <p:nvPr/>
        </p:nvSpPr>
        <p:spPr>
          <a:xfrm>
            <a:off x="1536396" y="4595613"/>
            <a:ext cx="6071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/>
              <a:t>Für die </a:t>
            </a:r>
            <a:r>
              <a:rPr lang="de-DE" sz="2800" dirty="0"/>
              <a:t>Mitgliederversammlung </a:t>
            </a:r>
          </a:p>
          <a:p>
            <a:pPr algn="ctr"/>
            <a:r>
              <a:rPr lang="de-DE" sz="2800" dirty="0"/>
              <a:t>am 27. März 2026 in Bad Tatzmannsdorf</a:t>
            </a:r>
            <a:endParaRPr lang="de-AT" sz="2800" dirty="0"/>
          </a:p>
        </p:txBody>
      </p:sp>
      <p:sp>
        <p:nvSpPr>
          <p:cNvPr id="9" name="AutoShape 4">
            <a:extLst>
              <a:ext uri="{FF2B5EF4-FFF2-40B4-BE49-F238E27FC236}">
                <a16:creationId xmlns="" xmlns:a16="http://schemas.microsoft.com/office/drawing/2014/main" id="{38ECAA49-A57F-4E67-833E-6591E4461C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07760" y="836712"/>
            <a:ext cx="1384920" cy="13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2" name="Grafik 11" descr="Ein Bild, das Text enthält.">
            <a:extLst>
              <a:ext uri="{FF2B5EF4-FFF2-40B4-BE49-F238E27FC236}">
                <a16:creationId xmlns="" xmlns:a16="http://schemas.microsoft.com/office/drawing/2014/main" id="{7EF7AA03-E5AE-31D3-9ACD-D24D04E83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9604"/>
            <a:ext cx="4798657" cy="11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1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00F6D7C9-6FD1-472D-B890-DC3F432A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Unterlagen auf LP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09E3E001-5013-4712-B1F5-B655AECBD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6260" indent="0" algn="ctr">
              <a:spcAft>
                <a:spcPts val="0"/>
              </a:spcAft>
              <a:buNone/>
            </a:pPr>
            <a:r>
              <a:rPr lang="de-AT" sz="3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http://lehrer.imkereizentrum.at/</a:t>
            </a:r>
            <a:endParaRPr lang="de-AT" sz="3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AT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</a:rPr>
              <a:t>Anmeldung: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1.     Startseite: „</a:t>
            </a:r>
            <a:r>
              <a:rPr lang="de-AT" sz="2800" dirty="0">
                <a:latin typeface="Calibri" panose="020F0502020204030204" pitchFamily="34" charset="0"/>
                <a:ea typeface="Calibri" panose="020F0502020204030204" pitchFamily="34" charset="0"/>
              </a:rPr>
              <a:t>Wanderlehrerfortbildung/-Tagung “ 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	anklicken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2.     WL- Weiterbildung 2025 – Burgenland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3.     Rechts: auf „</a:t>
            </a:r>
            <a:r>
              <a:rPr lang="de-A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Neues Konto anlegen?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36858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EC58F9F-B705-4AE9-B55C-6E369FEC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Unterlagen auf LP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5435C04-173E-463D-BBA1-77C6B9D82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76873"/>
            <a:ext cx="8352928" cy="3816424"/>
          </a:xfrm>
        </p:spPr>
        <p:txBody>
          <a:bodyPr/>
          <a:lstStyle/>
          <a:p>
            <a:pPr marL="0" indent="0">
              <a:buNone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4.    Anmeldedaten eingeben:</a:t>
            </a:r>
            <a:b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AT" u="sng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de-AT" u="sng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</a:rPr>
              <a:t>Anmeldename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 „familienname-Postleitzahl“ </a:t>
            </a:r>
            <a:b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z.B. muster-5020 (</a:t>
            </a:r>
            <a:r>
              <a:rPr lang="de-A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Familienname klein schreiben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b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</a:rPr>
              <a:t>Kennwort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: selbst wählen (</a:t>
            </a:r>
            <a:r>
              <a:rPr lang="de-A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mind. 6 Zeichen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5. Einschreibeschlüssel „</a:t>
            </a:r>
            <a:r>
              <a:rPr lang="de-A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Neusiedl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</a:rPr>
              <a:t>“ 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5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220A3A8-FC5F-2C6E-F4BE-9E223D04A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99918"/>
            <a:ext cx="5760640" cy="470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3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1DFA86D-C7F6-BC73-5489-46D4B478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Varroa 3.0 Verlängerung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E34F98F4-B189-FA97-73AA-AE139988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2925" y="3746445"/>
            <a:ext cx="4244280" cy="1008112"/>
          </a:xfrm>
        </p:spPr>
        <p:txBody>
          <a:bodyPr/>
          <a:lstStyle/>
          <a:p>
            <a:r>
              <a:rPr lang="de-DE" dirty="0"/>
              <a:t>Verlängerung 2025-2028</a:t>
            </a:r>
            <a:br>
              <a:rPr lang="de-DE" dirty="0"/>
            </a:br>
            <a:r>
              <a:rPr lang="de-DE" dirty="0"/>
              <a:t>am 14. 2. 2025 in Wels</a:t>
            </a:r>
            <a:endParaRPr lang="de-AT" dirty="0"/>
          </a:p>
        </p:txBody>
      </p:sp>
      <p:pic>
        <p:nvPicPr>
          <p:cNvPr id="4" name="Grafik 3" descr="Ein Bild, das Text enthält.&#10;&#10;KI-generierte Inhalte können fehlerhaft sein.">
            <a:extLst>
              <a:ext uri="{FF2B5EF4-FFF2-40B4-BE49-F238E27FC236}">
                <a16:creationId xmlns="" xmlns:a16="http://schemas.microsoft.com/office/drawing/2014/main" id="{746B7A97-5CBD-312E-3DBB-02CB9AB12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3007520" cy="41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7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smtClean="0"/>
              <a:t>ÖIB </a:t>
            </a:r>
            <a:r>
              <a:rPr lang="de-AT" b="1" dirty="0" smtClean="0"/>
              <a:t>Online-Formate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884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sz="1600" b="1" dirty="0" err="1" smtClean="0"/>
              <a:t>ImkerTreff</a:t>
            </a:r>
            <a:r>
              <a:rPr lang="de-AT" sz="1600" dirty="0" smtClean="0"/>
              <a:t> </a:t>
            </a:r>
            <a:r>
              <a:rPr lang="de-AT" sz="1600" dirty="0" smtClean="0"/>
              <a:t>&gt; </a:t>
            </a:r>
            <a:r>
              <a:rPr lang="de-AT" sz="1600" dirty="0" err="1" smtClean="0"/>
              <a:t>Coronazeit</a:t>
            </a:r>
            <a:r>
              <a:rPr lang="de-AT" sz="1600" dirty="0" smtClean="0"/>
              <a:t> </a:t>
            </a:r>
            <a:r>
              <a:rPr lang="de-AT" sz="1600" dirty="0" err="1" smtClean="0"/>
              <a:t>Pointner</a:t>
            </a:r>
            <a:r>
              <a:rPr lang="de-AT" sz="1600" dirty="0" smtClean="0"/>
              <a:t> 2020, </a:t>
            </a:r>
            <a:r>
              <a:rPr lang="de-AT" sz="1600" dirty="0" err="1" smtClean="0"/>
              <a:t>Haumer</a:t>
            </a:r>
            <a:r>
              <a:rPr lang="de-AT" sz="1600" dirty="0" smtClean="0"/>
              <a:t>/Schmidt 2021 etabliert. Folgejahre jeweils </a:t>
            </a:r>
            <a:r>
              <a:rPr lang="de-AT" sz="1600" dirty="0" err="1" smtClean="0"/>
              <a:t>Autor:in</a:t>
            </a:r>
            <a:r>
              <a:rPr lang="de-AT" sz="1600" dirty="0" smtClean="0"/>
              <a:t> des </a:t>
            </a:r>
            <a:r>
              <a:rPr lang="de-AT" sz="1600" dirty="0" err="1" smtClean="0"/>
              <a:t>InfoBlocks</a:t>
            </a:r>
            <a:r>
              <a:rPr lang="de-AT" sz="1600" dirty="0" smtClean="0"/>
              <a:t> </a:t>
            </a:r>
            <a:r>
              <a:rPr lang="de-AT" sz="1600" dirty="0" smtClean="0"/>
              <a:t>bienenaktuell-Zeitung. Für alle Imkerinnen und Imker.</a:t>
            </a:r>
            <a:endParaRPr lang="de-AT" sz="1600" dirty="0" smtClean="0"/>
          </a:p>
          <a:p>
            <a:pPr>
              <a:lnSpc>
                <a:spcPct val="150000"/>
              </a:lnSpc>
            </a:pPr>
            <a:r>
              <a:rPr lang="de-AT" sz="1600" b="1" dirty="0" smtClean="0"/>
              <a:t>Netzwerktreffen </a:t>
            </a:r>
            <a:r>
              <a:rPr lang="de-AT" sz="1600" dirty="0" smtClean="0"/>
              <a:t>für </a:t>
            </a:r>
            <a:r>
              <a:rPr lang="de-AT" sz="1600" dirty="0" smtClean="0"/>
              <a:t>alle </a:t>
            </a:r>
            <a:r>
              <a:rPr lang="de-AT" sz="1600" dirty="0" err="1" smtClean="0"/>
              <a:t>Imkerinnnnen</a:t>
            </a:r>
            <a:r>
              <a:rPr lang="de-AT" sz="1600" dirty="0" smtClean="0"/>
              <a:t> </a:t>
            </a:r>
            <a:r>
              <a:rPr lang="de-AT" sz="1600" dirty="0" smtClean="0"/>
              <a:t>und Imker seit 2024</a:t>
            </a:r>
            <a:endParaRPr lang="de-AT" sz="1600" b="1" dirty="0" smtClean="0"/>
          </a:p>
          <a:p>
            <a:pPr>
              <a:lnSpc>
                <a:spcPct val="150000"/>
              </a:lnSpc>
            </a:pPr>
            <a:r>
              <a:rPr lang="de-AT" sz="1600" b="1" dirty="0" smtClean="0"/>
              <a:t>Fragestunden </a:t>
            </a:r>
            <a:r>
              <a:rPr lang="de-AT" sz="1600" dirty="0" smtClean="0"/>
              <a:t>für Imkerinnen</a:t>
            </a:r>
            <a:br>
              <a:rPr lang="de-AT" sz="1600" dirty="0" smtClean="0"/>
            </a:br>
            <a:r>
              <a:rPr lang="de-AT" sz="1600" dirty="0" smtClean="0"/>
              <a:t>seit 2024</a:t>
            </a:r>
          </a:p>
          <a:p>
            <a:pPr>
              <a:lnSpc>
                <a:spcPct val="150000"/>
              </a:lnSpc>
            </a:pPr>
            <a:r>
              <a:rPr lang="de-AT" sz="1600" b="1" dirty="0" smtClean="0"/>
              <a:t>Immer um 19 Uhr via ZOOM</a:t>
            </a:r>
          </a:p>
          <a:p>
            <a:pPr>
              <a:lnSpc>
                <a:spcPct val="150000"/>
              </a:lnSpc>
            </a:pPr>
            <a:r>
              <a:rPr lang="de-AT" sz="1600" dirty="0" smtClean="0"/>
              <a:t>SIGNAL Gruppe für</a:t>
            </a:r>
            <a:br>
              <a:rPr lang="de-AT" sz="1600" dirty="0" smtClean="0"/>
            </a:br>
            <a:r>
              <a:rPr lang="de-AT" sz="1600" dirty="0" smtClean="0"/>
              <a:t>Imkerinnen seit 2024</a:t>
            </a:r>
            <a:endParaRPr lang="de-AT" sz="1600" dirty="0"/>
          </a:p>
        </p:txBody>
      </p:sp>
      <p:pic>
        <p:nvPicPr>
          <p:cNvPr id="4" name="Picture 2" descr="C:\Users\magda\Documents\BIENEN_IMKEREI\_ÖIB_Fragestunden\Screenshot 2025-12-10 1049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91" y="3889713"/>
            <a:ext cx="5231904" cy="294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 smtClean="0"/>
              <a:t>ÖIB Online-Formate</a:t>
            </a:r>
            <a:br>
              <a:rPr lang="de-AT" b="1" dirty="0" smtClean="0"/>
            </a:br>
            <a:r>
              <a:rPr lang="de-AT" b="1" dirty="0" smtClean="0"/>
              <a:t>Rückblick 2025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888431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Netzwerktreffen 12.2. </a:t>
            </a:r>
            <a:r>
              <a:rPr lang="de-DE" dirty="0" err="1" smtClean="0"/>
              <a:t>Köglberger</a:t>
            </a:r>
            <a:r>
              <a:rPr lang="de-DE" dirty="0" smtClean="0"/>
              <a:t> </a:t>
            </a:r>
            <a:r>
              <a:rPr lang="de-DE" dirty="0"/>
              <a:t>/ AGES /</a:t>
            </a:r>
            <a:br>
              <a:rPr lang="de-DE" dirty="0"/>
            </a:br>
            <a:r>
              <a:rPr lang="de-DE" dirty="0" err="1"/>
              <a:t>Kohlbacher</a:t>
            </a:r>
            <a:r>
              <a:rPr lang="de-DE" dirty="0"/>
              <a:t>-Schneider </a:t>
            </a:r>
            <a:r>
              <a:rPr lang="de-DE" b="1" dirty="0"/>
              <a:t>CBPV </a:t>
            </a:r>
            <a:r>
              <a:rPr lang="de-DE" dirty="0">
                <a:solidFill>
                  <a:srgbClr val="C00000"/>
                </a:solidFill>
              </a:rPr>
              <a:t>174 Teilnehmende</a:t>
            </a:r>
          </a:p>
          <a:p>
            <a:r>
              <a:rPr lang="de-DE" dirty="0"/>
              <a:t>Fragestunde 12.3. Schmidt/</a:t>
            </a:r>
            <a:r>
              <a:rPr lang="de-DE" dirty="0" err="1"/>
              <a:t>Haumer</a:t>
            </a:r>
            <a:r>
              <a:rPr lang="de-DE" dirty="0"/>
              <a:t> </a:t>
            </a:r>
            <a:r>
              <a:rPr lang="de-DE" b="1" dirty="0"/>
              <a:t>Auswintern </a:t>
            </a:r>
            <a:r>
              <a:rPr lang="de-DE" dirty="0">
                <a:solidFill>
                  <a:srgbClr val="C00000"/>
                </a:solidFill>
              </a:rPr>
              <a:t>51 TN</a:t>
            </a:r>
          </a:p>
          <a:p>
            <a:r>
              <a:rPr lang="de-DE" dirty="0"/>
              <a:t>Netzwerktreffen 16.4. </a:t>
            </a:r>
            <a:r>
              <a:rPr lang="de-DE" dirty="0" err="1"/>
              <a:t>Hetzenauer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Superorganismus Imkereiorganisation </a:t>
            </a:r>
            <a:r>
              <a:rPr lang="de-DE" dirty="0">
                <a:solidFill>
                  <a:srgbClr val="C00000"/>
                </a:solidFill>
              </a:rPr>
              <a:t>38 TN</a:t>
            </a:r>
          </a:p>
          <a:p>
            <a:r>
              <a:rPr lang="de-DE" dirty="0"/>
              <a:t>Fragestunde 14.5. </a:t>
            </a:r>
            <a:r>
              <a:rPr lang="de-DE" dirty="0" err="1"/>
              <a:t>Haumer</a:t>
            </a:r>
            <a:r>
              <a:rPr lang="de-DE" dirty="0"/>
              <a:t>/Schmidt </a:t>
            </a:r>
            <a:r>
              <a:rPr lang="de-DE" b="1" dirty="0"/>
              <a:t>Erweitern, Schwarm </a:t>
            </a:r>
            <a:r>
              <a:rPr lang="de-DE" dirty="0">
                <a:solidFill>
                  <a:srgbClr val="C00000"/>
                </a:solidFill>
              </a:rPr>
              <a:t>27 TN</a:t>
            </a:r>
            <a:endParaRPr lang="de-DE" b="1" dirty="0">
              <a:solidFill>
                <a:srgbClr val="C00000"/>
              </a:solidFill>
            </a:endParaRPr>
          </a:p>
          <a:p>
            <a:r>
              <a:rPr lang="de-DE" dirty="0"/>
              <a:t>Fragestunde 8.7.2025 Schmidt </a:t>
            </a:r>
            <a:r>
              <a:rPr lang="de-DE" b="1" dirty="0"/>
              <a:t>„Alles“ über </a:t>
            </a:r>
            <a:r>
              <a:rPr lang="de-DE" b="1" dirty="0" err="1"/>
              <a:t>Varroa</a:t>
            </a:r>
            <a:r>
              <a:rPr lang="de-DE" b="1" dirty="0"/>
              <a:t> </a:t>
            </a:r>
            <a:r>
              <a:rPr lang="de-DE" dirty="0">
                <a:solidFill>
                  <a:srgbClr val="C00000"/>
                </a:solidFill>
              </a:rPr>
              <a:t>39 TN</a:t>
            </a:r>
          </a:p>
          <a:p>
            <a:r>
              <a:rPr lang="de-DE" dirty="0"/>
              <a:t>Fragestunde 3.9. </a:t>
            </a:r>
            <a:r>
              <a:rPr lang="de-DE" dirty="0" err="1"/>
              <a:t>Haumer</a:t>
            </a:r>
            <a:r>
              <a:rPr lang="de-DE" dirty="0"/>
              <a:t>/Schmidt </a:t>
            </a:r>
            <a:r>
              <a:rPr lang="de-DE" b="1" dirty="0"/>
              <a:t>Herbstarbeiten </a:t>
            </a:r>
            <a:r>
              <a:rPr lang="de-DE" dirty="0">
                <a:solidFill>
                  <a:srgbClr val="C00000"/>
                </a:solidFill>
              </a:rPr>
              <a:t>42 TN</a:t>
            </a:r>
          </a:p>
          <a:p>
            <a:r>
              <a:rPr lang="de-DE" dirty="0"/>
              <a:t>Netzwerktreffen 5.11. </a:t>
            </a:r>
            <a:r>
              <a:rPr lang="de-DE" dirty="0" err="1"/>
              <a:t>Zwinz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err="1"/>
              <a:t>Apitherapie</a:t>
            </a:r>
            <a:r>
              <a:rPr lang="de-DE" b="1" dirty="0"/>
              <a:t> in der familiären Hausapotheke </a:t>
            </a:r>
            <a:r>
              <a:rPr lang="de-DE" dirty="0">
                <a:solidFill>
                  <a:srgbClr val="C00000"/>
                </a:solidFill>
              </a:rPr>
              <a:t>75 TN</a:t>
            </a:r>
          </a:p>
          <a:p>
            <a:r>
              <a:rPr lang="de-DE" dirty="0"/>
              <a:t>Fragestunde 10.12. </a:t>
            </a:r>
            <a:r>
              <a:rPr lang="de-DE" dirty="0" err="1"/>
              <a:t>Haumer</a:t>
            </a:r>
            <a:r>
              <a:rPr lang="de-DE" dirty="0"/>
              <a:t>/Schmidt </a:t>
            </a:r>
            <a:r>
              <a:rPr lang="de-DE" b="1" dirty="0" smtClean="0"/>
              <a:t>Winterarbeiten </a:t>
            </a:r>
            <a:r>
              <a:rPr lang="de-DE" dirty="0" smtClean="0">
                <a:solidFill>
                  <a:srgbClr val="C00000"/>
                </a:solidFill>
              </a:rPr>
              <a:t>32 TN</a:t>
            </a:r>
            <a:endParaRPr lang="de-DE" dirty="0">
              <a:solidFill>
                <a:srgbClr val="C00000"/>
              </a:solidFill>
            </a:endParaRP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779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 smtClean="0"/>
              <a:t>ÖIB Online-Formate</a:t>
            </a:r>
            <a:br>
              <a:rPr lang="de-AT" b="1" dirty="0" smtClean="0"/>
            </a:br>
            <a:r>
              <a:rPr lang="de-AT" b="1" dirty="0" smtClean="0"/>
              <a:t>Ausblick 2026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348881"/>
            <a:ext cx="8229600" cy="388843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de-DE" b="1" dirty="0"/>
              <a:t>4.2.</a:t>
            </a:r>
            <a:r>
              <a:rPr lang="de-DE" dirty="0"/>
              <a:t> Fragestunde </a:t>
            </a:r>
            <a:r>
              <a:rPr lang="de-DE" dirty="0" smtClean="0"/>
              <a:t>Daniela Schmidt</a:t>
            </a:r>
            <a:r>
              <a:rPr lang="de-DE" dirty="0"/>
              <a:t>: </a:t>
            </a:r>
            <a:r>
              <a:rPr lang="de-DE" b="1" dirty="0"/>
              <a:t>Fluglochbeobachtungen</a:t>
            </a:r>
          </a:p>
          <a:p>
            <a:pPr lvl="0"/>
            <a:r>
              <a:rPr lang="de-DE" b="1" dirty="0"/>
              <a:t>11.3.</a:t>
            </a:r>
            <a:r>
              <a:rPr lang="de-DE" dirty="0"/>
              <a:t> Netzwerktreffen </a:t>
            </a:r>
            <a:r>
              <a:rPr lang="de-DE" dirty="0" smtClean="0"/>
              <a:t>Yasmin </a:t>
            </a:r>
            <a:r>
              <a:rPr lang="de-DE" dirty="0" err="1" smtClean="0"/>
              <a:t>Zwinz</a:t>
            </a:r>
            <a:r>
              <a:rPr lang="de-DE" dirty="0"/>
              <a:t>: </a:t>
            </a:r>
            <a:r>
              <a:rPr lang="de-DE" b="1" dirty="0" err="1"/>
              <a:t>Be</a:t>
            </a:r>
            <a:r>
              <a:rPr lang="de-DE" b="1" dirty="0"/>
              <a:t>- und verarbeitete Bienenprodukte</a:t>
            </a:r>
          </a:p>
          <a:p>
            <a:pPr lvl="0"/>
            <a:r>
              <a:rPr lang="de-DE" b="1" dirty="0"/>
              <a:t>8.4. </a:t>
            </a:r>
            <a:r>
              <a:rPr lang="de-DE" dirty="0"/>
              <a:t>Fragestunde </a:t>
            </a:r>
            <a:r>
              <a:rPr lang="de-DE" dirty="0" smtClean="0"/>
              <a:t>Yasmin </a:t>
            </a:r>
            <a:r>
              <a:rPr lang="de-DE" dirty="0" err="1" smtClean="0"/>
              <a:t>Zwinz</a:t>
            </a:r>
            <a:r>
              <a:rPr lang="de-DE" dirty="0" smtClean="0"/>
              <a:t>/Gertrude </a:t>
            </a:r>
            <a:r>
              <a:rPr lang="de-DE" dirty="0" err="1" smtClean="0"/>
              <a:t>Haumer</a:t>
            </a:r>
            <a:r>
              <a:rPr lang="de-DE" dirty="0"/>
              <a:t>:</a:t>
            </a:r>
            <a:br>
              <a:rPr lang="de-DE" dirty="0"/>
            </a:br>
            <a:r>
              <a:rPr lang="de-DE" b="1" dirty="0"/>
              <a:t>Erweiterungen Schwarmgeschehen</a:t>
            </a:r>
          </a:p>
          <a:p>
            <a:pPr lvl="0"/>
            <a:r>
              <a:rPr lang="de-DE" b="1" dirty="0"/>
              <a:t>3.6. </a:t>
            </a:r>
            <a:r>
              <a:rPr lang="de-DE" b="1" dirty="0">
                <a:solidFill>
                  <a:srgbClr val="C00000"/>
                </a:solidFill>
              </a:rPr>
              <a:t>Netzwerktreffen </a:t>
            </a:r>
            <a:r>
              <a:rPr lang="de-DE" b="1" dirty="0" smtClean="0">
                <a:solidFill>
                  <a:srgbClr val="C00000"/>
                </a:solidFill>
              </a:rPr>
              <a:t>Daniela </a:t>
            </a:r>
            <a:r>
              <a:rPr lang="de-DE" b="1" dirty="0" err="1" smtClean="0">
                <a:solidFill>
                  <a:srgbClr val="C00000"/>
                </a:solidFill>
              </a:rPr>
              <a:t>Hölzle</a:t>
            </a:r>
            <a:r>
              <a:rPr lang="de-DE" b="1" dirty="0" smtClean="0">
                <a:solidFill>
                  <a:srgbClr val="C00000"/>
                </a:solidFill>
              </a:rPr>
              <a:t> (F):</a:t>
            </a:r>
            <a:r>
              <a:rPr lang="de-DE" b="1" dirty="0">
                <a:solidFill>
                  <a:srgbClr val="C00000"/>
                </a:solidFill>
              </a:rPr>
              <a:t/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>
                <a:solidFill>
                  <a:srgbClr val="C00000"/>
                </a:solidFill>
              </a:rPr>
              <a:t>Das Geheimnis der Entstehung der Winterbiene</a:t>
            </a:r>
          </a:p>
          <a:p>
            <a:pPr lvl="0"/>
            <a:r>
              <a:rPr lang="de-DE" b="1" dirty="0"/>
              <a:t>1.7. </a:t>
            </a:r>
            <a:r>
              <a:rPr lang="de-DE" dirty="0"/>
              <a:t>Fragestunde Maria Koller: </a:t>
            </a:r>
            <a:r>
              <a:rPr lang="de-DE" b="1" dirty="0"/>
              <a:t>Honigernte, Honiganalyse</a:t>
            </a:r>
          </a:p>
          <a:p>
            <a:pPr lvl="0"/>
            <a:r>
              <a:rPr lang="de-DE" b="1" dirty="0"/>
              <a:t>2.9. </a:t>
            </a:r>
            <a:r>
              <a:rPr lang="de-DE" dirty="0"/>
              <a:t>Fragestunde Maria Raith: 30 Jahre Imkerin und langjährige Funktionärin – mein </a:t>
            </a:r>
            <a:r>
              <a:rPr lang="de-DE" b="1" dirty="0"/>
              <a:t>Erfahrungsbericht</a:t>
            </a:r>
          </a:p>
          <a:p>
            <a:pPr lvl="0"/>
            <a:r>
              <a:rPr lang="de-DE" b="1" dirty="0"/>
              <a:t>7.10. </a:t>
            </a:r>
            <a:r>
              <a:rPr lang="de-DE" dirty="0"/>
              <a:t>Netzwerktreffen </a:t>
            </a:r>
            <a:r>
              <a:rPr lang="de-DE" dirty="0" smtClean="0"/>
              <a:t>Michaela </a:t>
            </a:r>
            <a:r>
              <a:rPr lang="de-DE" dirty="0" err="1" smtClean="0"/>
              <a:t>Kohlbacher</a:t>
            </a:r>
            <a:r>
              <a:rPr lang="de-DE" dirty="0" smtClean="0"/>
              <a:t>-Schneider</a:t>
            </a:r>
            <a:r>
              <a:rPr lang="de-DE" dirty="0"/>
              <a:t>:</a:t>
            </a:r>
            <a:br>
              <a:rPr lang="de-DE" dirty="0"/>
            </a:br>
            <a:r>
              <a:rPr lang="de-DE" b="1" dirty="0"/>
              <a:t>Inverkehrbringen von Kosmetikprodukten</a:t>
            </a:r>
          </a:p>
          <a:p>
            <a:pPr lvl="0"/>
            <a:r>
              <a:rPr lang="de-DE" b="1" dirty="0"/>
              <a:t>2.12.</a:t>
            </a:r>
            <a:r>
              <a:rPr lang="de-DE" dirty="0"/>
              <a:t> Fragestunde </a:t>
            </a:r>
            <a:r>
              <a:rPr lang="de-DE" dirty="0" smtClean="0"/>
              <a:t>Gertrude </a:t>
            </a:r>
            <a:r>
              <a:rPr lang="de-DE" dirty="0" err="1" smtClean="0"/>
              <a:t>Haumer</a:t>
            </a:r>
            <a:r>
              <a:rPr lang="de-DE" dirty="0"/>
              <a:t>: </a:t>
            </a:r>
            <a:r>
              <a:rPr lang="de-DE" b="1" dirty="0"/>
              <a:t>Wachs</a:t>
            </a:r>
          </a:p>
          <a:p>
            <a:pPr>
              <a:lnSpc>
                <a:spcPct val="150000"/>
              </a:lnSpc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453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 smtClean="0"/>
              <a:t>ÖIB Online-Formate</a:t>
            </a:r>
            <a:br>
              <a:rPr lang="de-AT" b="1" dirty="0" smtClean="0"/>
            </a:br>
            <a:r>
              <a:rPr lang="de-AT" b="1" dirty="0" smtClean="0"/>
              <a:t>Ausblick 2026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88431"/>
          </a:xfrm>
        </p:spPr>
        <p:txBody>
          <a:bodyPr>
            <a:normAutofit/>
          </a:bodyPr>
          <a:lstStyle/>
          <a:p>
            <a:pPr lvl="0"/>
            <a:r>
              <a:rPr lang="de-DE" b="1" dirty="0" err="1" smtClean="0"/>
              <a:t>ImkerTreffs</a:t>
            </a:r>
            <a:r>
              <a:rPr lang="de-DE" b="1" dirty="0" smtClean="0"/>
              <a:t> </a:t>
            </a:r>
            <a:r>
              <a:rPr lang="de-DE" dirty="0" smtClean="0"/>
              <a:t>(soweit die Termine 2026 bekannt sind)</a:t>
            </a:r>
          </a:p>
          <a:p>
            <a:pPr lvl="1"/>
            <a:r>
              <a:rPr lang="de-DE" b="1" dirty="0" smtClean="0"/>
              <a:t>31.3.</a:t>
            </a:r>
          </a:p>
          <a:p>
            <a:pPr lvl="1"/>
            <a:r>
              <a:rPr lang="de-DE" b="1" dirty="0" smtClean="0"/>
              <a:t>28.4.</a:t>
            </a:r>
          </a:p>
          <a:p>
            <a:pPr lvl="1"/>
            <a:r>
              <a:rPr lang="de-DE" b="1" dirty="0" smtClean="0"/>
              <a:t>26.5.</a:t>
            </a:r>
            <a:endParaRPr lang="de-DE" b="1" dirty="0"/>
          </a:p>
          <a:p>
            <a:pPr>
              <a:lnSpc>
                <a:spcPct val="150000"/>
              </a:lnSpc>
            </a:pPr>
            <a:r>
              <a:rPr lang="de-AT" dirty="0" smtClean="0"/>
              <a:t>Jeweils 19 Uhr via ZOOM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652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smtClean="0"/>
              <a:t>ÖIB Online-Formate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88431"/>
          </a:xfrm>
        </p:spPr>
        <p:txBody>
          <a:bodyPr>
            <a:normAutofit lnSpcReduction="10000"/>
          </a:bodyPr>
          <a:lstStyle/>
          <a:p>
            <a:pPr lvl="0"/>
            <a:r>
              <a:rPr lang="de-DE" b="1" dirty="0" smtClean="0"/>
              <a:t>Einmalige Anmeldung für alle ÖIB Online Formate auf der ÖIB Homepage</a:t>
            </a:r>
          </a:p>
          <a:p>
            <a:pPr lvl="0"/>
            <a:endParaRPr lang="de-DE" b="1" dirty="0" smtClean="0"/>
          </a:p>
          <a:p>
            <a:pPr marL="0" lvl="0" indent="0">
              <a:buNone/>
            </a:pPr>
            <a:r>
              <a:rPr lang="de-DE" dirty="0">
                <a:hlinkClick r:id="rId2"/>
              </a:rPr>
              <a:t>https://www.imkerbund.at/netzwerktreffen+2500++</a:t>
            </a:r>
            <a:r>
              <a:rPr lang="de-DE" dirty="0" smtClean="0">
                <a:hlinkClick r:id="rId2"/>
              </a:rPr>
              <a:t>1143877</a:t>
            </a:r>
            <a:endParaRPr lang="de-DE" dirty="0" smtClean="0"/>
          </a:p>
          <a:p>
            <a:pPr lvl="0"/>
            <a:endParaRPr lang="de-DE" b="1" dirty="0"/>
          </a:p>
          <a:p>
            <a:pPr lvl="0"/>
            <a:r>
              <a:rPr lang="de-DE" b="1" dirty="0" smtClean="0"/>
              <a:t>Großes DANKE an Susanne Pichler! 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0034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Ausblick </a:t>
            </a:r>
            <a:r>
              <a:rPr lang="de-AT" b="1" dirty="0" smtClean="0"/>
              <a:t>2026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706" y="2348880"/>
            <a:ext cx="8486781" cy="3744416"/>
          </a:xfrm>
        </p:spPr>
        <p:txBody>
          <a:bodyPr>
            <a:normAutofit/>
          </a:bodyPr>
          <a:lstStyle/>
          <a:p>
            <a:pPr algn="l"/>
            <a:r>
              <a:rPr lang="de-AT" dirty="0"/>
              <a:t>WL-Tagung 2026 in Tirol – Kufstein</a:t>
            </a:r>
          </a:p>
          <a:p>
            <a:pPr marL="457200" lvl="1" indent="0">
              <a:buNone/>
            </a:pPr>
            <a:r>
              <a:rPr lang="de-AT" dirty="0"/>
              <a:t/>
            </a:r>
            <a:br>
              <a:rPr lang="de-AT" dirty="0"/>
            </a:br>
            <a:r>
              <a:rPr lang="de-AT" u="sng" dirty="0"/>
              <a:t>Thema:</a:t>
            </a:r>
            <a:endParaRPr lang="de-AT" u="sng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de-DE" sz="3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Königinnenzucht mit Blick auf </a:t>
            </a:r>
            <a:br>
              <a:rPr lang="de-DE" sz="3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de-DE" sz="320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Varroaresistenz</a:t>
            </a:r>
            <a:r>
              <a:rPr lang="de-DE" sz="3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2033</a:t>
            </a:r>
            <a:endParaRPr lang="de-AT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2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6DB6261-8042-4354-A783-1A9E4C1F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Umweltzertifizierung: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59EE03A-077D-48F9-B307-EAF72DAD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376264"/>
          </a:xfrm>
        </p:spPr>
        <p:txBody>
          <a:bodyPr>
            <a:normAutofit/>
          </a:bodyPr>
          <a:lstStyle/>
          <a:p>
            <a:r>
              <a:rPr lang="de-AT" sz="2800" dirty="0">
                <a:sym typeface="Wingdings" panose="05000000000000000000" pitchFamily="2" charset="2"/>
              </a:rPr>
              <a:t>Arbeitsgruppe f. Zertifizierung  </a:t>
            </a:r>
            <a:r>
              <a:rPr lang="de-AT" sz="2800" dirty="0"/>
              <a:t>Treffen 2025: </a:t>
            </a:r>
          </a:p>
          <a:p>
            <a:pPr marL="895350" lvl="1" indent="0">
              <a:buNone/>
            </a:pPr>
            <a:r>
              <a:rPr lang="de-DE" sz="2400" dirty="0">
                <a:solidFill>
                  <a:srgbClr val="FF0000"/>
                </a:solidFill>
              </a:rPr>
              <a:t>Sa. </a:t>
            </a:r>
            <a:r>
              <a:rPr lang="de-DE" sz="2400" dirty="0" smtClean="0">
                <a:solidFill>
                  <a:srgbClr val="FF0000"/>
                </a:solidFill>
              </a:rPr>
              <a:t>11.1.2025 </a:t>
            </a:r>
            <a:r>
              <a:rPr lang="de-DE" sz="2400" dirty="0" err="1" smtClean="0">
                <a:solidFill>
                  <a:srgbClr val="FF0000"/>
                </a:solidFill>
              </a:rPr>
              <a:t>LehrreferentInnen</a:t>
            </a:r>
            <a:r>
              <a:rPr lang="de-DE" sz="2400" dirty="0" smtClean="0">
                <a:solidFill>
                  <a:srgbClr val="FF0000"/>
                </a:solidFill>
              </a:rPr>
              <a:t> Treffen </a:t>
            </a:r>
            <a:r>
              <a:rPr lang="de-DE" sz="2400" dirty="0">
                <a:solidFill>
                  <a:srgbClr val="FF0000"/>
                </a:solidFill>
              </a:rPr>
              <a:t>Salzburg 	</a:t>
            </a:r>
            <a:endParaRPr lang="de-DE" sz="2400" dirty="0" smtClean="0">
              <a:solidFill>
                <a:srgbClr val="FF0000"/>
              </a:solidFill>
            </a:endParaRPr>
          </a:p>
          <a:p>
            <a:pPr marL="895350" lvl="1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Do. 25.4.2025 online</a:t>
            </a:r>
          </a:p>
          <a:p>
            <a:pPr marL="895350" lvl="1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Do</a:t>
            </a:r>
            <a:r>
              <a:rPr lang="de-DE" sz="2400" dirty="0">
                <a:solidFill>
                  <a:srgbClr val="FF0000"/>
                </a:solidFill>
              </a:rPr>
              <a:t>. 10.7.2025 online</a:t>
            </a:r>
          </a:p>
          <a:p>
            <a:pPr marL="895350" lvl="1" indent="0">
              <a:buNone/>
            </a:pPr>
            <a:r>
              <a:rPr lang="de-DE" sz="2400" dirty="0">
                <a:solidFill>
                  <a:srgbClr val="FF0000"/>
                </a:solidFill>
              </a:rPr>
              <a:t>	17.-19.10.2025 WL-Tagung Burgenland Neusiedl am See</a:t>
            </a:r>
          </a:p>
          <a:p>
            <a:pPr marL="895350" lvl="1" indent="0"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 lvl="1"/>
            <a:endParaRPr lang="de-AT" sz="2400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C2AAD8CD-F649-302E-850B-ED2AD765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11090"/>
            <a:ext cx="5184576" cy="12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Ausblick 2026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706" y="2348880"/>
            <a:ext cx="8486781" cy="3816424"/>
          </a:xfrm>
        </p:spPr>
        <p:txBody>
          <a:bodyPr>
            <a:normAutofit/>
          </a:bodyPr>
          <a:lstStyle/>
          <a:p>
            <a:pPr algn="l"/>
            <a:r>
              <a:rPr lang="de-AT" dirty="0"/>
              <a:t>geplante Referenten: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4ACD23A-1198-281B-4449-0FA6CF037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48" y="3043796"/>
            <a:ext cx="7418250" cy="29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Ausblick 2026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399C0995-C26E-17EE-2A84-69F99B1AB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2" y="2564904"/>
            <a:ext cx="846387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WL – Ausbildung 2026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8843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AT" dirty="0"/>
              <a:t>Start </a:t>
            </a:r>
            <a:r>
              <a:rPr lang="de-AT" dirty="0" err="1"/>
              <a:t>e-Learning</a:t>
            </a:r>
            <a:r>
              <a:rPr lang="de-AT" dirty="0"/>
              <a:t> am 1. Dezember 2026</a:t>
            </a:r>
          </a:p>
          <a:p>
            <a:pPr>
              <a:lnSpc>
                <a:spcPct val="150000"/>
              </a:lnSpc>
            </a:pPr>
            <a:r>
              <a:rPr lang="de-AT" sz="3200" dirty="0"/>
              <a:t>päd.-</a:t>
            </a:r>
            <a:r>
              <a:rPr lang="de-AT" sz="3200" dirty="0" err="1"/>
              <a:t>didakt</a:t>
            </a:r>
            <a:r>
              <a:rPr lang="de-AT" sz="3200" dirty="0"/>
              <a:t>. Ausbildung  (</a:t>
            </a:r>
            <a:r>
              <a:rPr lang="de-AT" dirty="0"/>
              <a:t>22.-26. März 2027) </a:t>
            </a:r>
          </a:p>
          <a:p>
            <a:pPr>
              <a:lnSpc>
                <a:spcPct val="150000"/>
              </a:lnSpc>
            </a:pPr>
            <a:r>
              <a:rPr lang="de-AT" dirty="0"/>
              <a:t>anschl. Erstellung der FBA</a:t>
            </a:r>
          </a:p>
          <a:p>
            <a:pPr>
              <a:lnSpc>
                <a:spcPct val="150000"/>
              </a:lnSpc>
            </a:pPr>
            <a:r>
              <a:rPr lang="de-AT" dirty="0"/>
              <a:t>Prüfung </a:t>
            </a:r>
            <a:r>
              <a:rPr lang="de-AT" dirty="0" smtClean="0"/>
              <a:t>zum/zur </a:t>
            </a:r>
            <a:r>
              <a:rPr lang="de-AT" dirty="0" err="1" smtClean="0"/>
              <a:t>WanderlehrerIn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>(WL-Tagung 14.10.2027)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150780"/>
            <a:ext cx="173867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6DB6261-8042-4354-A783-1A9E4C1F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Umweltzertifizierung: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59EE03A-077D-48F9-B307-EAF72DAD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376264"/>
          </a:xfrm>
        </p:spPr>
        <p:txBody>
          <a:bodyPr>
            <a:normAutofit/>
          </a:bodyPr>
          <a:lstStyle/>
          <a:p>
            <a:r>
              <a:rPr lang="de-AT" sz="2800" dirty="0" smtClean="0">
                <a:sym typeface="Wingdings" panose="05000000000000000000" pitchFamily="2" charset="2"/>
              </a:rPr>
              <a:t>Verlängerung Zertifikat 2026-2030</a:t>
            </a:r>
            <a:endParaRPr lang="de-AT" sz="2800" dirty="0"/>
          </a:p>
          <a:p>
            <a:pPr marL="895350" lvl="1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Neue Vorgaben: Bekanntgabe März 2026</a:t>
            </a:r>
          </a:p>
          <a:p>
            <a:pPr marL="895350" lvl="1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Termin Mai/Juni 2026</a:t>
            </a:r>
          </a:p>
          <a:p>
            <a:pPr marL="895350" lvl="1" indent="0"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 marL="895350" lvl="1" indent="0"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 lvl="1"/>
            <a:endParaRPr lang="de-AT" sz="2400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C2AAD8CD-F649-302E-850B-ED2AD765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11090"/>
            <a:ext cx="5184576" cy="12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3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6DB6261-8042-4354-A783-1A9E4C1F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Umweltzertifizierung: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59EE03A-077D-48F9-B307-EAF72DAD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376264"/>
          </a:xfrm>
        </p:spPr>
        <p:txBody>
          <a:bodyPr>
            <a:normAutofit fontScale="92500" lnSpcReduction="10000"/>
          </a:bodyPr>
          <a:lstStyle/>
          <a:p>
            <a:r>
              <a:rPr lang="de-AT" sz="2800" dirty="0" smtClean="0">
                <a:sym typeface="Wingdings" panose="05000000000000000000" pitchFamily="2" charset="2"/>
              </a:rPr>
              <a:t>Termine UZ 302 und Qualitätsgruppe 2026</a:t>
            </a:r>
            <a:endParaRPr lang="de-AT" sz="2800" dirty="0"/>
          </a:p>
          <a:p>
            <a:pPr marL="895350" lvl="1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10.1.2026 in Salzburg</a:t>
            </a:r>
          </a:p>
          <a:p>
            <a:pPr marL="895350" lvl="1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23.4. online</a:t>
            </a:r>
          </a:p>
          <a:p>
            <a:pPr marL="895350" lvl="1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2.7. online</a:t>
            </a:r>
          </a:p>
          <a:p>
            <a:pPr marL="895350" lvl="1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23.-25.10. im Rahmen der Fortbildungstagung der </a:t>
            </a:r>
            <a:r>
              <a:rPr lang="de-DE" sz="2400" dirty="0" err="1" smtClean="0">
                <a:solidFill>
                  <a:srgbClr val="FF0000"/>
                </a:solidFill>
              </a:rPr>
              <a:t>Wanderlehrer:innen</a:t>
            </a:r>
            <a:endParaRPr lang="de-DE" sz="2400" dirty="0" smtClean="0">
              <a:solidFill>
                <a:srgbClr val="FF0000"/>
              </a:solidFill>
            </a:endParaRPr>
          </a:p>
          <a:p>
            <a:pPr marL="895350" lvl="1" indent="0"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 marL="895350" lvl="1" indent="0"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 lvl="1"/>
            <a:endParaRPr lang="de-AT" sz="2400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C2AAD8CD-F649-302E-850B-ED2AD765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11090"/>
            <a:ext cx="5184576" cy="12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WL – Tagung 2025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706" y="2348880"/>
            <a:ext cx="8486781" cy="3744416"/>
          </a:xfrm>
        </p:spPr>
        <p:txBody>
          <a:bodyPr>
            <a:normAutofit/>
          </a:bodyPr>
          <a:lstStyle/>
          <a:p>
            <a:pPr algn="l"/>
            <a:r>
              <a:rPr lang="de-AT" dirty="0"/>
              <a:t>WL-Tagung 2025 im Burgenland (Neusiedl)</a:t>
            </a:r>
            <a:r>
              <a:rPr lang="de-A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de-AT" dirty="0">
              <a:solidFill>
                <a:srgbClr val="FF0000"/>
              </a:solidFill>
            </a:endParaRPr>
          </a:p>
          <a:p>
            <a:pPr lvl="1"/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1E57A38D-A81A-EF07-3586-34074B44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111"/>
          <a:stretch>
            <a:fillRect/>
          </a:stretch>
        </p:blipFill>
        <p:spPr>
          <a:xfrm>
            <a:off x="683568" y="3195468"/>
            <a:ext cx="8009434" cy="21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9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386C1B21-FB75-C04A-2F54-0CB741A43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98" y="1484784"/>
            <a:ext cx="6505175" cy="13681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EBEC392D-BE65-A2EB-79A7-D3DA3A13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26" y="2996952"/>
            <a:ext cx="6505175" cy="33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4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4FDEFC4-50E2-34AF-E160-0A85D8E37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60237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9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10CE2740-6A3F-7333-4773-E07D5B74D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523625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7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6486C945-7115-0C37-8FE6-C50E8EBBC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8" y="2348880"/>
            <a:ext cx="7549903" cy="2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B524B95-6916-4366-AB15-0908BD476989}"/>
  <p:tag name="ISPRING_RESOURCE_FOLDER" val="Y:\Bienen\Imkerbund ÖIB\Mitgliederversammlungen\2020 Zertifizierung\"/>
  <p:tag name="ISPRING_PRESENTATION_PATH" val="Y:\Bienen\Imkerbund ÖIB\Mitgliederversammlungen\2020 Zertifizierung.pptx"/>
  <p:tag name="ISPRING_PROJECT_VERSION" val="9.32"/>
  <p:tag name="ISPRING_PROJECT_FOLDER_UPDATED" val="1"/>
  <p:tag name="ISPRING_PRESENTATION_TITLE" val="2020 Zertifizierung"/>
  <p:tag name="ISPRING_FIRST_PUBLISH" val="1"/>
</p:tagLst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ndara"/>
        <a:ea typeface=""/>
        <a:cs typeface=""/>
      </a:majorFont>
      <a:minorFont>
        <a:latin typeface="Corbe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</Words>
  <Application>Microsoft Office PowerPoint</Application>
  <PresentationFormat>Bildschirmpräsentation (4:3)</PresentationFormat>
  <Paragraphs>85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1_Larissa-Design</vt:lpstr>
      <vt:lpstr>Bericht Lehrreferat 2025</vt:lpstr>
      <vt:lpstr>Umweltzertifizierung:</vt:lpstr>
      <vt:lpstr>Umweltzertifizierung:</vt:lpstr>
      <vt:lpstr>Umweltzertifizierung:</vt:lpstr>
      <vt:lpstr>WL – Tagung 2025</vt:lpstr>
      <vt:lpstr>PowerPoint-Präsentation</vt:lpstr>
      <vt:lpstr>PowerPoint-Präsentation</vt:lpstr>
      <vt:lpstr>PowerPoint-Präsentation</vt:lpstr>
      <vt:lpstr>PowerPoint-Präsentation</vt:lpstr>
      <vt:lpstr>Unterlagen auf LP</vt:lpstr>
      <vt:lpstr>Unterlagen auf LP</vt:lpstr>
      <vt:lpstr>PowerPoint-Präsentation</vt:lpstr>
      <vt:lpstr>Varroa 3.0 Verlängerung</vt:lpstr>
      <vt:lpstr>ÖIB Online-Formate</vt:lpstr>
      <vt:lpstr>ÖIB Online-Formate Rückblick 2025</vt:lpstr>
      <vt:lpstr>ÖIB Online-Formate Ausblick 2026</vt:lpstr>
      <vt:lpstr>ÖIB Online-Formate Ausblick 2026</vt:lpstr>
      <vt:lpstr>ÖIB Online-Formate</vt:lpstr>
      <vt:lpstr>Ausblick 2026</vt:lpstr>
      <vt:lpstr>Ausblick 2026</vt:lpstr>
      <vt:lpstr>Ausblick 2026</vt:lpstr>
      <vt:lpstr>WL – Ausbildung 2026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Zertifizierung</dc:title>
  <dc:creator>Herbert Pointner</dc:creator>
  <cp:lastModifiedBy>customer</cp:lastModifiedBy>
  <cp:revision>190</cp:revision>
  <dcterms:created xsi:type="dcterms:W3CDTF">2013-02-07T16:03:29Z</dcterms:created>
  <dcterms:modified xsi:type="dcterms:W3CDTF">2026-03-12T07:56:59Z</dcterms:modified>
</cp:coreProperties>
</file>